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56"/>
  </p:normalViewPr>
  <p:slideViewPr>
    <p:cSldViewPr snapToGrid="0" snapToObjects="1">
      <p:cViewPr varScale="1">
        <p:scale>
          <a:sx n="79" d="100"/>
          <a:sy n="79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C2F49-2D87-B844-9A93-8B36FC80AD36}" type="datetimeFigureOut">
              <a:rPr lang="en-US" smtClean="0"/>
              <a:t>12/1/17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A984F-0C8D-494D-8568-6C8D5EC52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56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41AD8F-C79F-493D-9603-2805B781D421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80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80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1596105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E56A57-66B9-4333-9EEF-E61EFBFEE43F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73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1765693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4488E0-4C50-4B78-9F20-E3112EA74E8A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73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1072337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C5C219-4203-46EA-89F1-7A24D8E59607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74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113" y="766763"/>
            <a:ext cx="6823075" cy="3838575"/>
          </a:xfrm>
          <a:ln/>
        </p:spPr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n-NO" altLang="en-US"/>
          </a:p>
        </p:txBody>
      </p:sp>
    </p:spTree>
    <p:extLst>
      <p:ext uri="{BB962C8B-B14F-4D97-AF65-F5344CB8AC3E}">
        <p14:creationId xmlns:p14="http://schemas.microsoft.com/office/powerpoint/2010/main" val="1578438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424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55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916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3416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2711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88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0788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0579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653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DesignCorners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5947430"/>
            <a:ext cx="7377723" cy="92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937" y="1884117"/>
            <a:ext cx="11387744" cy="41367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D4D4D"/>
                </a:solidFill>
              </a:defRPr>
            </a:lvl1pPr>
            <a:lvl2pPr>
              <a:defRPr>
                <a:solidFill>
                  <a:srgbClr val="4D4D4D"/>
                </a:solidFill>
              </a:defRPr>
            </a:lvl2pPr>
            <a:lvl3pPr>
              <a:defRPr>
                <a:solidFill>
                  <a:srgbClr val="4D4D4D"/>
                </a:solidFill>
              </a:defRPr>
            </a:lvl3pPr>
            <a:lvl4pPr>
              <a:defRPr>
                <a:solidFill>
                  <a:srgbClr val="4D4D4D"/>
                </a:solidFill>
              </a:defRPr>
            </a:lvl4pPr>
            <a:lvl5pPr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79113" y="6332846"/>
            <a:ext cx="3182351" cy="452548"/>
          </a:xfrm>
          <a:prstGeom prst="rect">
            <a:avLst/>
          </a:prstGeom>
        </p:spPr>
        <p:txBody>
          <a:bodyPr vert="horz" lIns="91438" tIns="0" rIns="91438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700" b="1" dirty="0" smtClean="0">
                <a:solidFill>
                  <a:schemeClr val="bg1"/>
                </a:solidFill>
                <a:latin typeface="Arial"/>
                <a:cs typeface="Arial"/>
              </a:rPr>
              <a:t>Page </a:t>
            </a:r>
            <a:fld id="{A521FBC1-CF28-4865-8484-78350ADBC729}" type="slidenum">
              <a:rPr lang="en-US" sz="700" b="1" smtClean="0">
                <a:solidFill>
                  <a:schemeClr val="bg1"/>
                </a:solidFill>
                <a:latin typeface="Arial"/>
                <a:cs typeface="Arial"/>
              </a:rPr>
              <a:pPr>
                <a:spcAft>
                  <a:spcPts val="600"/>
                </a:spcAft>
              </a:pPr>
              <a:t>‹#›</a:t>
            </a:fld>
            <a:endParaRPr lang="en-US" sz="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700" dirty="0" smtClean="0">
                <a:solidFill>
                  <a:schemeClr val="bg1"/>
                </a:solidFill>
                <a:latin typeface="Arial"/>
                <a:cs typeface="Arial"/>
              </a:rPr>
              <a:t>© 2014 Hill-Rom Services, Inc. ALL RIGHTS RESERVED</a:t>
            </a:r>
            <a:endParaRPr lang="en-US" sz="7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Picture 5" descr="LikoLogo_standard_cmyk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470" y="233948"/>
            <a:ext cx="1194210" cy="32752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40938" y="112728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/>
            </a:lvl1pPr>
            <a:lvl2pPr marL="457187" indent="0">
              <a:buNone/>
              <a:defRPr sz="2000" b="1"/>
            </a:lvl2pPr>
            <a:lvl3pPr marL="914373" indent="0">
              <a:buNone/>
              <a:defRPr sz="1800" b="1"/>
            </a:lvl3pPr>
            <a:lvl4pPr marL="1371560" indent="0">
              <a:buNone/>
              <a:defRPr sz="1600" b="1"/>
            </a:lvl4pPr>
            <a:lvl5pPr marL="1828747" indent="0">
              <a:buNone/>
              <a:defRPr sz="1600" b="1"/>
            </a:lvl5pPr>
            <a:lvl6pPr marL="2285933" indent="0">
              <a:buNone/>
              <a:defRPr sz="1600" b="1"/>
            </a:lvl6pPr>
            <a:lvl7pPr marL="2743120" indent="0">
              <a:buNone/>
              <a:defRPr sz="1600" b="1"/>
            </a:lvl7pPr>
            <a:lvl8pPr marL="3200307" indent="0">
              <a:buNone/>
              <a:defRPr sz="1600" b="1"/>
            </a:lvl8pPr>
            <a:lvl9pPr marL="365749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5240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188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9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15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8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7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5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00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9EA22-A66D-EC4C-8FDA-B58C03F6C534}" type="datetimeFigureOut">
              <a:rPr lang="en-US" smtClean="0"/>
              <a:t>12/1/17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CA20A-C9D3-5042-85BF-0A2098687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4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9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29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Sling cleaning</a:t>
            </a:r>
            <a:br>
              <a:rPr lang="en-GB" dirty="0"/>
            </a:b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501261" y="2097248"/>
            <a:ext cx="9252542" cy="4136763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669" y="1969742"/>
            <a:ext cx="66389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29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>
                <a:solidFill>
                  <a:srgbClr val="648C3C"/>
                </a:solidFill>
              </a:rPr>
              <a:t>The Life time of the Sling </a:t>
            </a:r>
            <a:br>
              <a:rPr lang="en-US" altLang="en-US" dirty="0">
                <a:solidFill>
                  <a:srgbClr val="648C3C"/>
                </a:solidFill>
              </a:rPr>
            </a:br>
            <a:r>
              <a:rPr lang="en-US" altLang="en-US" dirty="0">
                <a:solidFill>
                  <a:srgbClr val="648C3C"/>
                </a:solidFill>
              </a:rPr>
              <a:t>can be Shortened</a:t>
            </a:r>
            <a:endParaRPr lang="sv-SE" altLang="en-US" dirty="0">
              <a:solidFill>
                <a:srgbClr val="648C3C"/>
              </a:solidFill>
            </a:endParaRPr>
          </a:p>
        </p:txBody>
      </p:sp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sv-SE" altLang="en-US" b="1" dirty="0"/>
              <a:t>Handling </a:t>
            </a:r>
            <a:r>
              <a:rPr lang="sv-SE" altLang="en-US" b="1" dirty="0" err="1"/>
              <a:t>error</a:t>
            </a:r>
            <a:endParaRPr lang="sv-SE" altLang="en-US" b="1" dirty="0"/>
          </a:p>
          <a:p>
            <a:r>
              <a:rPr lang="sv-SE" altLang="en-US" dirty="0" err="1"/>
              <a:t>Lifting</a:t>
            </a:r>
            <a:r>
              <a:rPr lang="sv-SE" altLang="en-US" dirty="0"/>
              <a:t> in the </a:t>
            </a:r>
            <a:r>
              <a:rPr lang="sv-SE" altLang="en-US" dirty="0" err="1"/>
              <a:t>handles</a:t>
            </a:r>
            <a:endParaRPr lang="sv-SE" altLang="en-US" dirty="0"/>
          </a:p>
          <a:p>
            <a:r>
              <a:rPr lang="en-US" altLang="en-US" dirty="0"/>
              <a:t>Getting stuck (wheelchair, bed, sling bar)</a:t>
            </a:r>
          </a:p>
          <a:p>
            <a:endParaRPr lang="sv-SE" altLang="en-US" dirty="0"/>
          </a:p>
          <a:p>
            <a:pPr>
              <a:buFontTx/>
              <a:buNone/>
            </a:pPr>
            <a:r>
              <a:rPr lang="sv-SE" altLang="en-US" b="1" dirty="0" err="1"/>
              <a:t>But</a:t>
            </a:r>
            <a:r>
              <a:rPr lang="sv-SE" altLang="en-US" b="1" dirty="0"/>
              <a:t> </a:t>
            </a:r>
            <a:r>
              <a:rPr lang="sv-SE" altLang="en-US" b="1" dirty="0" err="1"/>
              <a:t>also</a:t>
            </a:r>
            <a:r>
              <a:rPr lang="sv-SE" altLang="en-US" b="1" dirty="0"/>
              <a:t> </a:t>
            </a:r>
            <a:r>
              <a:rPr lang="sv-SE" altLang="en-US" b="1" dirty="0" err="1"/>
              <a:t>through</a:t>
            </a:r>
            <a:r>
              <a:rPr lang="sv-SE" altLang="en-US" b="1" dirty="0"/>
              <a:t>:</a:t>
            </a:r>
          </a:p>
          <a:p>
            <a:r>
              <a:rPr lang="en-US" altLang="en-US" dirty="0"/>
              <a:t>Wear from the sling bar</a:t>
            </a:r>
          </a:p>
          <a:p>
            <a:r>
              <a:rPr lang="sv-SE" altLang="en-US" dirty="0" err="1"/>
              <a:t>High</a:t>
            </a:r>
            <a:r>
              <a:rPr lang="sv-SE" altLang="en-US" dirty="0"/>
              <a:t> </a:t>
            </a:r>
            <a:r>
              <a:rPr lang="sv-SE" altLang="en-US" dirty="0" err="1"/>
              <a:t>usage</a:t>
            </a:r>
            <a:r>
              <a:rPr lang="sv-SE" altLang="en-US" dirty="0"/>
              <a:t> </a:t>
            </a:r>
            <a:r>
              <a:rPr lang="sv-SE" altLang="en-US" dirty="0" err="1"/>
              <a:t>frequency</a:t>
            </a:r>
            <a:endParaRPr lang="sv-SE" altLang="en-US" dirty="0"/>
          </a:p>
          <a:p>
            <a:r>
              <a:rPr lang="sv-SE" altLang="en-US" dirty="0" err="1"/>
              <a:t>High</a:t>
            </a:r>
            <a:r>
              <a:rPr lang="sv-SE" altLang="en-US" dirty="0"/>
              <a:t> </a:t>
            </a:r>
            <a:r>
              <a:rPr lang="sv-SE" altLang="en-US" dirty="0" err="1"/>
              <a:t>load</a:t>
            </a:r>
            <a:endParaRPr lang="sv-SE" altLang="en-US" dirty="0"/>
          </a:p>
          <a:p>
            <a:endParaRPr lang="en-GB" dirty="0"/>
          </a:p>
        </p:txBody>
      </p:sp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35BE2FCF-50C6-460A-9456-37E567CF92F5}" type="slidenum">
              <a:rPr lang="sv-SE" altLang="en-US"/>
              <a:pPr/>
              <a:t>3</a:t>
            </a:fld>
            <a:endParaRPr lang="sv-SE" altLang="en-US"/>
          </a:p>
        </p:txBody>
      </p:sp>
      <p:pic>
        <p:nvPicPr>
          <p:cNvPr id="5123" name="Picture 3" descr="C:\Users\rydstrp\AppData\Local\Microsoft\Windows\Temporary Internet Files\Content.IE5\8J6DIMD7\MP90044235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27" y="2473157"/>
            <a:ext cx="2479892" cy="371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96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01261" y="1261718"/>
            <a:ext cx="8915400" cy="622398"/>
          </a:xfrm>
        </p:spPr>
        <p:txBody>
          <a:bodyPr>
            <a:normAutofit fontScale="90000"/>
          </a:bodyPr>
          <a:lstStyle/>
          <a:p>
            <a:r>
              <a:rPr lang="sv-SE" altLang="en-US" dirty="0" err="1">
                <a:solidFill>
                  <a:srgbClr val="648C3C"/>
                </a:solidFill>
              </a:rPr>
              <a:t>Inspection</a:t>
            </a:r>
            <a:r>
              <a:rPr lang="sv-SE" altLang="en-US" dirty="0">
                <a:solidFill>
                  <a:srgbClr val="648C3C"/>
                </a:solidFill>
              </a:rPr>
              <a:t> </a:t>
            </a:r>
            <a:r>
              <a:rPr lang="sv-SE" altLang="en-US" dirty="0" err="1">
                <a:solidFill>
                  <a:srgbClr val="648C3C"/>
                </a:solidFill>
              </a:rPr>
              <a:t>Protocol</a:t>
            </a:r>
            <a:endParaRPr lang="sv-SE" altLang="en-US" dirty="0">
              <a:solidFill>
                <a:srgbClr val="648C3C"/>
              </a:solidFill>
            </a:endParaRPr>
          </a:p>
        </p:txBody>
      </p:sp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>
          <a:xfrm>
            <a:off x="1308756" y="1895979"/>
            <a:ext cx="9252542" cy="4136763"/>
          </a:xfrm>
        </p:spPr>
        <p:txBody>
          <a:bodyPr/>
          <a:lstStyle/>
          <a:p>
            <a:pPr marL="0" indent="0">
              <a:buNone/>
            </a:pPr>
            <a:r>
              <a:rPr lang="sv-SE" altLang="en-US" b="1" dirty="0" err="1"/>
              <a:t>Requirements</a:t>
            </a:r>
            <a:r>
              <a:rPr lang="sv-SE" altLang="en-US" b="1" dirty="0"/>
              <a:t> in the standard:</a:t>
            </a:r>
          </a:p>
          <a:p>
            <a:pPr marL="0" indent="0">
              <a:spcAft>
                <a:spcPct val="30000"/>
              </a:spcAft>
              <a:buNone/>
            </a:pPr>
            <a:r>
              <a:rPr lang="en-US" altLang="en-US" sz="1800" dirty="0"/>
              <a:t>The inspection protocol should </a:t>
            </a:r>
            <a:br>
              <a:rPr lang="en-US" altLang="en-US" sz="1800" dirty="0"/>
            </a:br>
            <a:r>
              <a:rPr lang="en-US" altLang="en-US" sz="1800" dirty="0"/>
              <a:t>be stored safely to enable review should an accident occur</a:t>
            </a:r>
          </a:p>
          <a:p>
            <a:pPr marL="0" indent="0">
              <a:spcBef>
                <a:spcPct val="10000"/>
              </a:spcBef>
              <a:buNone/>
            </a:pPr>
            <a:r>
              <a:rPr lang="en-US" altLang="en-US" b="1" dirty="0"/>
              <a:t>Should contain the following information:</a:t>
            </a:r>
          </a:p>
          <a:p>
            <a:pPr marL="827088" lvl="1"/>
            <a:r>
              <a:rPr lang="sv-SE" altLang="en-US" sz="1800" dirty="0"/>
              <a:t>Date</a:t>
            </a:r>
          </a:p>
          <a:p>
            <a:pPr marL="827088" lvl="1"/>
            <a:r>
              <a:rPr lang="en-US" altLang="en-US" sz="1800" dirty="0"/>
              <a:t>Identification information </a:t>
            </a:r>
            <a:br>
              <a:rPr lang="en-US" altLang="en-US" sz="1800" dirty="0"/>
            </a:br>
            <a:r>
              <a:rPr lang="en-US" altLang="en-US" sz="1800" dirty="0"/>
              <a:t>and serial number</a:t>
            </a:r>
          </a:p>
          <a:p>
            <a:pPr marL="827088" lvl="1"/>
            <a:r>
              <a:rPr lang="en-US" altLang="en-US" sz="1800" dirty="0"/>
              <a:t>The condition of the sling</a:t>
            </a:r>
          </a:p>
          <a:p>
            <a:pPr marL="827088" lvl="1"/>
            <a:r>
              <a:rPr lang="sv-SE" altLang="en-US" sz="1800" dirty="0"/>
              <a:t>Date for </a:t>
            </a:r>
            <a:r>
              <a:rPr lang="sv-SE" altLang="en-US" sz="1800" dirty="0" err="1"/>
              <a:t>next</a:t>
            </a:r>
            <a:r>
              <a:rPr lang="sv-SE" altLang="en-US" sz="1800" dirty="0"/>
              <a:t> </a:t>
            </a:r>
            <a:r>
              <a:rPr lang="sv-SE" altLang="en-US" sz="1800" dirty="0" err="1"/>
              <a:t>inspection</a:t>
            </a:r>
            <a:endParaRPr lang="sv-SE" altLang="en-US" sz="1800" dirty="0"/>
          </a:p>
          <a:p>
            <a:pPr marL="827088" lvl="1"/>
            <a:r>
              <a:rPr lang="en-US" altLang="en-US" sz="1800" dirty="0"/>
              <a:t>Signature by the person who performed the inspection</a:t>
            </a:r>
            <a:endParaRPr lang="sv-SE" altLang="en-US" sz="1800" dirty="0"/>
          </a:p>
          <a:p>
            <a:endParaRPr lang="en-GB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A8877721-5C64-4923-A35A-2C87E45AF29D}" type="slidenum">
              <a:rPr lang="sv-SE" altLang="en-US"/>
              <a:pPr/>
              <a:t>4</a:t>
            </a:fld>
            <a:endParaRPr lang="sv-SE" altLang="en-US"/>
          </a:p>
        </p:txBody>
      </p:sp>
      <p:pic>
        <p:nvPicPr>
          <p:cNvPr id="729102" name="Picture 14" descr="7EN160812-01 - Periodic Inspection - Mod 41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799" y="1996005"/>
            <a:ext cx="2346092" cy="306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9101" name="Picture 13" descr="7EN160812-01 - Periodic Inspection - Mod 41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452" y="2530069"/>
            <a:ext cx="2262227" cy="295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15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>
                <a:solidFill>
                  <a:srgbClr val="648C3C"/>
                </a:solidFill>
              </a:rPr>
              <a:t>Structure</a:t>
            </a:r>
            <a:r>
              <a:rPr lang="sv-SE" altLang="en-US" dirty="0">
                <a:solidFill>
                  <a:srgbClr val="648C3C"/>
                </a:solidFill>
              </a:rPr>
              <a:t> </a:t>
            </a:r>
            <a:r>
              <a:rPr lang="sv-SE" altLang="en-US" dirty="0" err="1">
                <a:solidFill>
                  <a:srgbClr val="648C3C"/>
                </a:solidFill>
              </a:rPr>
              <a:t>of</a:t>
            </a:r>
            <a:r>
              <a:rPr lang="sv-SE" altLang="en-US" dirty="0">
                <a:solidFill>
                  <a:srgbClr val="648C3C"/>
                </a:solidFill>
              </a:rPr>
              <a:t> </a:t>
            </a:r>
            <a:r>
              <a:rPr lang="sv-SE" altLang="en-US" dirty="0" err="1">
                <a:solidFill>
                  <a:srgbClr val="648C3C"/>
                </a:solidFill>
              </a:rPr>
              <a:t>inspection</a:t>
            </a:r>
            <a:r>
              <a:rPr lang="sv-SE" altLang="en-US" dirty="0">
                <a:solidFill>
                  <a:srgbClr val="648C3C"/>
                </a:solidFill>
              </a:rPr>
              <a:t> </a:t>
            </a:r>
            <a:r>
              <a:rPr lang="sv-SE" altLang="en-US" dirty="0" err="1">
                <a:solidFill>
                  <a:srgbClr val="648C3C"/>
                </a:solidFill>
              </a:rPr>
              <a:t>protocols</a:t>
            </a:r>
            <a:endParaRPr lang="sv-SE" altLang="en-US" dirty="0">
              <a:solidFill>
                <a:srgbClr val="648C3C"/>
              </a:solidFill>
            </a:endParaRPr>
          </a:p>
        </p:txBody>
      </p:sp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1A8704D5-4AC8-4F9B-89EF-5288EFE0E007}" type="slidenum">
              <a:rPr lang="sv-SE" altLang="en-US"/>
              <a:pPr/>
              <a:t>5</a:t>
            </a:fld>
            <a:endParaRPr lang="sv-SE" alt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607" y="2471924"/>
            <a:ext cx="6914286" cy="296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0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7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Structure of inspection protocols</a:t>
            </a:r>
          </a:p>
        </p:txBody>
      </p:sp>
      <p:graphicFrame>
        <p:nvGraphicFramePr>
          <p:cNvPr id="884741" name="Object 5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3184932" y="1884364"/>
          <a:ext cx="4408082" cy="413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kument" r:id="rId3" imgW="6582352" imgH="9284746" progId="Word.Document.8">
                  <p:embed/>
                </p:oleObj>
              </mc:Choice>
              <mc:Fallback>
                <p:oleObj name="Dokument" r:id="rId3" imgW="6582352" imgH="928474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9707" b="32420"/>
                      <a:stretch>
                        <a:fillRect/>
                      </a:stretch>
                    </p:blipFill>
                    <p:spPr bwMode="auto">
                      <a:xfrm>
                        <a:off x="3184932" y="1884364"/>
                        <a:ext cx="4408082" cy="413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E1672554-87EC-418D-B01D-4F053665F6CB}" type="slidenum">
              <a:rPr lang="sv-SE" altLang="en-US"/>
              <a:pPr/>
              <a:t>6</a:t>
            </a:fld>
            <a:endParaRPr lang="sv-SE" altLang="en-US"/>
          </a:p>
        </p:txBody>
      </p:sp>
    </p:spTree>
    <p:extLst>
      <p:ext uri="{BB962C8B-B14F-4D97-AF65-F5344CB8AC3E}">
        <p14:creationId xmlns:p14="http://schemas.microsoft.com/office/powerpoint/2010/main" val="169195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Structure of inspection protocols</a:t>
            </a:r>
          </a:p>
        </p:txBody>
      </p:sp>
      <p:graphicFrame>
        <p:nvGraphicFramePr>
          <p:cNvPr id="887813" name="Object 5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1913023" y="1919301"/>
          <a:ext cx="6353760" cy="413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kument" r:id="rId3" imgW="6582352" imgH="9284746" progId="Word.Document.8">
                  <p:embed/>
                </p:oleObj>
              </mc:Choice>
              <mc:Fallback>
                <p:oleObj name="Dokument" r:id="rId3" imgW="6582352" imgH="928474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67581"/>
                      <a:stretch>
                        <a:fillRect/>
                      </a:stretch>
                    </p:blipFill>
                    <p:spPr bwMode="auto">
                      <a:xfrm>
                        <a:off x="1913023" y="1919301"/>
                        <a:ext cx="6353760" cy="413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C26F9D44-C67A-4926-800C-67C6696D76E2}" type="slidenum">
              <a:rPr lang="sv-SE" altLang="en-US"/>
              <a:pPr/>
              <a:t>7</a:t>
            </a:fld>
            <a:endParaRPr lang="sv-SE" altLang="en-US"/>
          </a:p>
        </p:txBody>
      </p:sp>
    </p:spTree>
    <p:extLst>
      <p:ext uri="{BB962C8B-B14F-4D97-AF65-F5344CB8AC3E}">
        <p14:creationId xmlns:p14="http://schemas.microsoft.com/office/powerpoint/2010/main" val="158178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Inspection Protocol</a:t>
            </a:r>
          </a:p>
        </p:txBody>
      </p:sp>
      <p:pic>
        <p:nvPicPr>
          <p:cNvPr id="732170" name="Picture 10" descr="41 Byx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125" y="1608019"/>
            <a:ext cx="1962750" cy="265154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32164" name="Rectangle 4"/>
          <p:cNvSpPr>
            <a:spLocks noGrp="1" noChangeArrowheads="1"/>
          </p:cNvSpPr>
          <p:nvPr>
            <p:ph type="body" idx="10"/>
          </p:nvPr>
        </p:nvSpPr>
        <p:spPr>
          <a:xfrm>
            <a:off x="1750117" y="1697395"/>
            <a:ext cx="4376870" cy="3396594"/>
          </a:xfrm>
        </p:spPr>
        <p:txBody>
          <a:bodyPr>
            <a:normAutofit/>
          </a:bodyPr>
          <a:lstStyle/>
          <a:p>
            <a:pPr>
              <a:buFontTx/>
              <a:buAutoNum type="arabicPeriod"/>
            </a:pPr>
            <a:r>
              <a:rPr lang="sv-SE" altLang="en-US" sz="2000" b="1" dirty="0"/>
              <a:t> </a:t>
            </a:r>
            <a:r>
              <a:rPr lang="sv-SE" altLang="en-US" sz="2000" b="1" dirty="0"/>
              <a:t>Product </a:t>
            </a:r>
            <a:r>
              <a:rPr lang="sv-SE" altLang="en-US" sz="2000" b="1" dirty="0" err="1"/>
              <a:t>label</a:t>
            </a:r>
            <a:endParaRPr lang="sv-SE" altLang="en-US" sz="2000" b="1" dirty="0"/>
          </a:p>
          <a:p>
            <a:r>
              <a:rPr lang="sv-SE" altLang="en-US" sz="2000" dirty="0"/>
              <a:t>Check </a:t>
            </a:r>
            <a:r>
              <a:rPr lang="sv-SE" altLang="en-US" sz="2000" dirty="0" err="1"/>
              <a:t>that</a:t>
            </a:r>
            <a:endParaRPr lang="sv-SE" altLang="en-US" sz="2000" dirty="0"/>
          </a:p>
          <a:p>
            <a:pPr marL="800100" lvl="1" indent="-177800"/>
            <a:r>
              <a:rPr lang="sv-SE" altLang="en-US" dirty="0"/>
              <a:t>- max. </a:t>
            </a:r>
            <a:r>
              <a:rPr lang="sv-SE" altLang="en-US" dirty="0" err="1"/>
              <a:t>load</a:t>
            </a:r>
            <a:endParaRPr lang="sv-SE" altLang="en-US" dirty="0"/>
          </a:p>
          <a:p>
            <a:pPr marL="800100" lvl="1" indent="-177800">
              <a:buFontTx/>
              <a:buChar char="-"/>
            </a:pPr>
            <a:r>
              <a:rPr lang="sv-SE" altLang="en-US" dirty="0" err="1"/>
              <a:t>product</a:t>
            </a:r>
            <a:r>
              <a:rPr lang="sv-SE" altLang="en-US" dirty="0"/>
              <a:t> </a:t>
            </a:r>
            <a:r>
              <a:rPr lang="sv-SE" altLang="en-US" dirty="0" err="1"/>
              <a:t>name</a:t>
            </a:r>
            <a:endParaRPr lang="sv-SE" altLang="en-US" dirty="0"/>
          </a:p>
          <a:p>
            <a:pPr marL="800100" lvl="1" indent="-177800">
              <a:buFontTx/>
              <a:buChar char="-"/>
            </a:pPr>
            <a:r>
              <a:rPr lang="sv-SE" altLang="en-US" dirty="0" err="1"/>
              <a:t>product</a:t>
            </a:r>
            <a:r>
              <a:rPr lang="sv-SE" altLang="en-US" dirty="0"/>
              <a:t> </a:t>
            </a:r>
            <a:r>
              <a:rPr lang="sv-SE" altLang="en-US" dirty="0" err="1"/>
              <a:t>number</a:t>
            </a:r>
            <a:endParaRPr lang="sv-SE" altLang="en-US" dirty="0"/>
          </a:p>
          <a:p>
            <a:pPr marL="800100" lvl="1" indent="-177800">
              <a:buFontTx/>
              <a:buChar char="-"/>
            </a:pPr>
            <a:r>
              <a:rPr lang="sv-SE" altLang="en-US" dirty="0" err="1"/>
              <a:t>serial</a:t>
            </a:r>
            <a:r>
              <a:rPr lang="sv-SE" altLang="en-US" dirty="0"/>
              <a:t> </a:t>
            </a:r>
            <a:r>
              <a:rPr lang="sv-SE" altLang="en-US" dirty="0" err="1"/>
              <a:t>number</a:t>
            </a:r>
            <a:endParaRPr lang="sv-SE" altLang="en-US" dirty="0"/>
          </a:p>
          <a:p>
            <a:pPr marL="800100" lvl="1" indent="-177800">
              <a:buFontTx/>
              <a:buChar char="-"/>
            </a:pPr>
            <a:r>
              <a:rPr lang="sv-SE" altLang="en-US" dirty="0" err="1"/>
              <a:t>year</a:t>
            </a:r>
            <a:r>
              <a:rPr lang="sv-SE" altLang="en-US" dirty="0"/>
              <a:t> </a:t>
            </a:r>
            <a:r>
              <a:rPr lang="sv-SE" altLang="en-US" dirty="0" err="1"/>
              <a:t>of</a:t>
            </a:r>
            <a:r>
              <a:rPr lang="sv-SE" altLang="en-US" dirty="0"/>
              <a:t> </a:t>
            </a:r>
            <a:r>
              <a:rPr lang="sv-SE" altLang="en-US" dirty="0" err="1"/>
              <a:t>manufacture</a:t>
            </a:r>
            <a:endParaRPr lang="sv-SE" altLang="en-US" dirty="0"/>
          </a:p>
          <a:p>
            <a:pPr marL="800100" lvl="1" indent="-177800">
              <a:buFontTx/>
              <a:buChar char="-"/>
            </a:pPr>
            <a:r>
              <a:rPr lang="sv-SE" altLang="en-US" dirty="0" err="1"/>
              <a:t>laundry</a:t>
            </a:r>
            <a:r>
              <a:rPr lang="sv-SE" altLang="en-US" dirty="0"/>
              <a:t> </a:t>
            </a:r>
            <a:r>
              <a:rPr lang="sv-SE" altLang="en-US" dirty="0" err="1"/>
              <a:t>instructions</a:t>
            </a:r>
            <a:endParaRPr lang="sv-SE" altLang="en-US" dirty="0"/>
          </a:p>
          <a:p>
            <a:r>
              <a:rPr lang="en-US" altLang="en-US" sz="2000" dirty="0"/>
              <a:t>are legible on the product label</a:t>
            </a:r>
          </a:p>
          <a:p>
            <a:pPr>
              <a:buFontTx/>
              <a:buAutoNum type="arabicPeriod"/>
            </a:pPr>
            <a:endParaRPr lang="sv-SE" altLang="en-US" sz="2000" dirty="0"/>
          </a:p>
          <a:p>
            <a:endParaRPr lang="sv-SE" altLang="en-US" sz="2000" dirty="0"/>
          </a:p>
        </p:txBody>
      </p:sp>
      <p:sp>
        <p:nvSpPr>
          <p:cNvPr id="10" name="Platshållare för bildnummer 5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8E6277CB-D064-4ABA-BC32-C75F60D7D03D}" type="slidenum">
              <a:rPr lang="sv-SE" altLang="en-US"/>
              <a:pPr/>
              <a:t>8</a:t>
            </a:fld>
            <a:endParaRPr lang="sv-SE" altLang="en-US"/>
          </a:p>
        </p:txBody>
      </p:sp>
      <p:sp>
        <p:nvSpPr>
          <p:cNvPr id="732168" name="Oval 8"/>
          <p:cNvSpPr>
            <a:spLocks noChangeArrowheads="1"/>
          </p:cNvSpPr>
          <p:nvPr/>
        </p:nvSpPr>
        <p:spPr bwMode="auto">
          <a:xfrm>
            <a:off x="7098641" y="1608019"/>
            <a:ext cx="701675" cy="574675"/>
          </a:xfrm>
          <a:prstGeom prst="ellipse">
            <a:avLst/>
          </a:prstGeom>
          <a:noFill/>
          <a:ln w="508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32171" name="Rectangle 11"/>
          <p:cNvSpPr>
            <a:spLocks noChangeArrowheads="1"/>
          </p:cNvSpPr>
          <p:nvPr/>
        </p:nvSpPr>
        <p:spPr bwMode="auto">
          <a:xfrm>
            <a:off x="2866232" y="5010150"/>
            <a:ext cx="66315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altLang="en-US" sz="1200">
                <a:latin typeface="Arial" charset="0"/>
              </a:rPr>
              <a:t>Approved</a:t>
            </a:r>
            <a:r>
              <a:rPr lang="sv-SE" altLang="en-US">
                <a:latin typeface="Arial" charset="0"/>
              </a:rPr>
              <a:t>		</a:t>
            </a:r>
            <a:r>
              <a:rPr lang="sv-SE" altLang="en-US" sz="1200">
                <a:latin typeface="Arial" charset="0"/>
              </a:rPr>
              <a:t>To be actioned</a:t>
            </a:r>
            <a:r>
              <a:rPr lang="sv-SE" altLang="en-US">
                <a:latin typeface="Arial" charset="0"/>
              </a:rPr>
              <a:t>	     </a:t>
            </a:r>
            <a:r>
              <a:rPr lang="sv-SE" altLang="en-US" sz="1200">
                <a:latin typeface="Arial" charset="0"/>
              </a:rPr>
              <a:t>Not approved</a:t>
            </a:r>
          </a:p>
        </p:txBody>
      </p:sp>
      <p:sp>
        <p:nvSpPr>
          <p:cNvPr id="732172" name="Rectangle 12"/>
          <p:cNvSpPr>
            <a:spLocks noChangeArrowheads="1"/>
          </p:cNvSpPr>
          <p:nvPr/>
        </p:nvSpPr>
        <p:spPr bwMode="auto">
          <a:xfrm>
            <a:off x="3222230" y="5441952"/>
            <a:ext cx="154781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32173" name="Rectangle 13"/>
          <p:cNvSpPr>
            <a:spLocks noChangeArrowheads="1"/>
          </p:cNvSpPr>
          <p:nvPr/>
        </p:nvSpPr>
        <p:spPr bwMode="auto">
          <a:xfrm>
            <a:off x="5402926" y="5443538"/>
            <a:ext cx="154781" cy="1444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32174" name="Rectangle 14"/>
          <p:cNvSpPr>
            <a:spLocks noChangeArrowheads="1"/>
          </p:cNvSpPr>
          <p:nvPr/>
        </p:nvSpPr>
        <p:spPr bwMode="auto">
          <a:xfrm>
            <a:off x="7800316" y="5445127"/>
            <a:ext cx="154781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189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471" name="Picture 23" descr="_MG_931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14" y="1884364"/>
            <a:ext cx="6204273" cy="41370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Platshållare för bildnummer 6"/>
          <p:cNvSpPr>
            <a:spLocks noGrp="1"/>
          </p:cNvSpPr>
          <p:nvPr>
            <p:ph type="sldNum" sz="quarter" idx="4294967295"/>
          </p:nvPr>
        </p:nvSpPr>
        <p:spPr>
          <a:xfrm>
            <a:off x="8985250" y="0"/>
            <a:ext cx="2063750" cy="457200"/>
          </a:xfrm>
          <a:prstGeom prst="rect">
            <a:avLst/>
          </a:prstGeom>
        </p:spPr>
        <p:txBody>
          <a:bodyPr/>
          <a:lstStyle/>
          <a:p>
            <a:fld id="{02A5E6B9-C64C-4009-9ABA-911FF6E292A0}" type="slidenum">
              <a:rPr lang="sv-SE" altLang="en-US"/>
              <a:pPr/>
              <a:t>9</a:t>
            </a:fld>
            <a:endParaRPr lang="sv-SE" altLang="en-US"/>
          </a:p>
        </p:txBody>
      </p:sp>
      <p:pic>
        <p:nvPicPr>
          <p:cNvPr id="744468" name="Picture 20" descr="_MG_810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9" t="7310" r="21710" b="11617"/>
          <a:stretch>
            <a:fillRect/>
          </a:stretch>
        </p:blipFill>
        <p:spPr>
          <a:xfrm>
            <a:off x="8631238" y="2276475"/>
            <a:ext cx="2417762" cy="17541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4469" name="Picture 21" descr="_MG_810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 r="9047"/>
          <a:stretch>
            <a:fillRect/>
          </a:stretch>
        </p:blipFill>
        <p:spPr>
          <a:xfrm>
            <a:off x="8631238" y="4122738"/>
            <a:ext cx="2417762" cy="1682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44452" name="Rectangle 4"/>
          <p:cNvSpPr>
            <a:spLocks noChangeArrowheads="1"/>
          </p:cNvSpPr>
          <p:nvPr/>
        </p:nvSpPr>
        <p:spPr bwMode="auto">
          <a:xfrm>
            <a:off x="2352015" y="228600"/>
            <a:ext cx="818964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>
                <a:solidFill>
                  <a:srgbClr val="758F59"/>
                </a:solidFill>
                <a:latin typeface="Arial" charset="0"/>
              </a:defRPr>
            </a:lvl1pPr>
            <a:lvl2pPr algn="ctr">
              <a:defRPr sz="3200">
                <a:solidFill>
                  <a:srgbClr val="758F59"/>
                </a:solidFill>
                <a:latin typeface="Arial" charset="0"/>
              </a:defRPr>
            </a:lvl2pPr>
            <a:lvl3pPr algn="ctr">
              <a:defRPr sz="3200">
                <a:solidFill>
                  <a:srgbClr val="758F59"/>
                </a:solidFill>
                <a:latin typeface="Arial" charset="0"/>
              </a:defRPr>
            </a:lvl3pPr>
            <a:lvl4pPr algn="ctr">
              <a:defRPr sz="3200">
                <a:solidFill>
                  <a:srgbClr val="758F59"/>
                </a:solidFill>
                <a:latin typeface="Arial" charset="0"/>
              </a:defRPr>
            </a:lvl4pPr>
            <a:lvl5pPr algn="ctr">
              <a:defRPr sz="3200">
                <a:solidFill>
                  <a:srgbClr val="758F59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758F59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758F59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758F59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758F59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altLang="en-US"/>
              <a:t>Inspection Protocol</a:t>
            </a:r>
          </a:p>
        </p:txBody>
      </p:sp>
      <p:sp>
        <p:nvSpPr>
          <p:cNvPr id="744453" name="Rectangle 5"/>
          <p:cNvSpPr>
            <a:spLocks noChangeArrowheads="1"/>
          </p:cNvSpPr>
          <p:nvPr/>
        </p:nvSpPr>
        <p:spPr bwMode="auto">
          <a:xfrm>
            <a:off x="2799921" y="1127281"/>
            <a:ext cx="4149097" cy="453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5F5F5F"/>
                </a:solidFill>
                <a:latin typeface="Arial" charset="0"/>
              </a:defRPr>
            </a:lvl1pPr>
            <a:lvl2pPr marL="965200" indent="-342900">
              <a:spcBef>
                <a:spcPct val="20000"/>
              </a:spcBef>
              <a:buChar char="–"/>
              <a:defRPr>
                <a:solidFill>
                  <a:srgbClr val="5F5F5F"/>
                </a:solidFill>
                <a:latin typeface="Arial" charset="0"/>
              </a:defRPr>
            </a:lvl2pPr>
            <a:lvl3pPr marL="1449388" indent="-304800">
              <a:spcBef>
                <a:spcPct val="20000"/>
              </a:spcBef>
              <a:buChar char="•"/>
              <a:defRPr sz="1600">
                <a:solidFill>
                  <a:srgbClr val="5F5F5F"/>
                </a:solidFill>
                <a:latin typeface="Arial" charset="0"/>
              </a:defRPr>
            </a:lvl3pPr>
            <a:lvl4pPr marL="1895475" indent="-266700">
              <a:spcBef>
                <a:spcPct val="20000"/>
              </a:spcBef>
              <a:buChar char="–"/>
              <a:defRPr sz="1400">
                <a:solidFill>
                  <a:srgbClr val="5F5F5F"/>
                </a:solidFill>
                <a:latin typeface="Arial" charset="0"/>
              </a:defRPr>
            </a:lvl4pPr>
            <a:lvl5pPr marL="2341563" indent="-266700">
              <a:spcBef>
                <a:spcPct val="20000"/>
              </a:spcBef>
              <a:buChar char="»"/>
              <a:defRPr sz="1400">
                <a:solidFill>
                  <a:srgbClr val="5F5F5F"/>
                </a:solidFill>
                <a:latin typeface="Arial" charset="0"/>
              </a:defRPr>
            </a:lvl5pPr>
            <a:lvl6pPr marL="2798763" indent="-26670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5F5F5F"/>
                </a:solidFill>
                <a:latin typeface="Arial" charset="0"/>
              </a:defRPr>
            </a:lvl6pPr>
            <a:lvl7pPr marL="3255963" indent="-26670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5F5F5F"/>
                </a:solidFill>
                <a:latin typeface="Arial" charset="0"/>
              </a:defRPr>
            </a:lvl7pPr>
            <a:lvl8pPr marL="3713163" indent="-26670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5F5F5F"/>
                </a:solidFill>
                <a:latin typeface="Arial" charset="0"/>
              </a:defRPr>
            </a:lvl8pPr>
            <a:lvl9pPr marL="4170363" indent="-26670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5F5F5F"/>
                </a:solidFill>
                <a:latin typeface="Arial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sv-SE" altLang="en-US" sz="2400" b="1" dirty="0"/>
              <a:t> Product </a:t>
            </a:r>
            <a:r>
              <a:rPr lang="sv-SE" altLang="en-US" sz="2400" b="1" dirty="0" err="1"/>
              <a:t>label</a:t>
            </a:r>
            <a:endParaRPr lang="sv-SE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5697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106</Words>
  <Application>Microsoft Macintosh PowerPoint</Application>
  <PresentationFormat>Widescreen</PresentationFormat>
  <Paragraphs>46</Paragraphs>
  <Slides>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Calibri Light</vt:lpstr>
      <vt:lpstr>Arial</vt:lpstr>
      <vt:lpstr>Office Theme</vt:lpstr>
      <vt:lpstr>Dokument</vt:lpstr>
      <vt:lpstr>PowerPoint Presentation</vt:lpstr>
      <vt:lpstr>Sling cleaning </vt:lpstr>
      <vt:lpstr>The Life time of the Sling  can be Shortened</vt:lpstr>
      <vt:lpstr>Inspection Protocol</vt:lpstr>
      <vt:lpstr>Structure of inspection protocols</vt:lpstr>
      <vt:lpstr>Structure of inspection protocols</vt:lpstr>
      <vt:lpstr>Structure of inspection protocols</vt:lpstr>
      <vt:lpstr>Inspection Protocol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washbourn</dc:creator>
  <cp:lastModifiedBy>rebecca washbourn</cp:lastModifiedBy>
  <cp:revision>1</cp:revision>
  <dcterms:created xsi:type="dcterms:W3CDTF">2017-12-01T02:04:48Z</dcterms:created>
  <dcterms:modified xsi:type="dcterms:W3CDTF">2017-12-01T02:06:12Z</dcterms:modified>
</cp:coreProperties>
</file>