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5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556"/>
  </p:normalViewPr>
  <p:slideViewPr>
    <p:cSldViewPr snapToGrid="0" snapToObjects="1">
      <p:cViewPr varScale="1">
        <p:scale>
          <a:sx n="79" d="100"/>
          <a:sy n="79" d="100"/>
        </p:scale>
        <p:origin x="13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083A-1771-394A-93DF-F840F1617B3C}" type="datetimeFigureOut">
              <a:rPr lang="en-US" smtClean="0"/>
              <a:t>12/1/17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E72C1E-371A-BA47-A09B-07F935A6FD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219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5C5B56-00B1-4C16-8F59-900566F96E39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70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113" y="766763"/>
            <a:ext cx="6823075" cy="3838575"/>
          </a:xfrm>
          <a:ln/>
        </p:spPr>
      </p:sp>
      <p:sp>
        <p:nvSpPr>
          <p:cNvPr id="70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n-NO" altLang="en-US"/>
          </a:p>
        </p:txBody>
      </p:sp>
    </p:spTree>
    <p:extLst>
      <p:ext uri="{BB962C8B-B14F-4D97-AF65-F5344CB8AC3E}">
        <p14:creationId xmlns:p14="http://schemas.microsoft.com/office/powerpoint/2010/main" val="195124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C7DF67-A0E2-442C-81A9-8FDC5E4D9664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70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113" y="766763"/>
            <a:ext cx="6823075" cy="3838575"/>
          </a:xfrm>
          <a:ln/>
        </p:spPr>
      </p:sp>
      <p:sp>
        <p:nvSpPr>
          <p:cNvPr id="70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n-NO" altLang="en-US"/>
          </a:p>
        </p:txBody>
      </p:sp>
    </p:spTree>
    <p:extLst>
      <p:ext uri="{BB962C8B-B14F-4D97-AF65-F5344CB8AC3E}">
        <p14:creationId xmlns:p14="http://schemas.microsoft.com/office/powerpoint/2010/main" val="22832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FB560B-EA64-4220-869C-5D9F0F773ACB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71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113" y="766763"/>
            <a:ext cx="6823075" cy="3838575"/>
          </a:xfrm>
          <a:ln/>
        </p:spPr>
      </p:sp>
      <p:sp>
        <p:nvSpPr>
          <p:cNvPr id="71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n-NO" altLang="en-US"/>
          </a:p>
        </p:txBody>
      </p:sp>
    </p:spTree>
    <p:extLst>
      <p:ext uri="{BB962C8B-B14F-4D97-AF65-F5344CB8AC3E}">
        <p14:creationId xmlns:p14="http://schemas.microsoft.com/office/powerpoint/2010/main" val="955912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92DA77-D8F6-46C8-8944-F4D933B73E3A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71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113" y="766763"/>
            <a:ext cx="6823075" cy="3838575"/>
          </a:xfrm>
          <a:ln/>
        </p:spPr>
      </p:sp>
      <p:sp>
        <p:nvSpPr>
          <p:cNvPr id="71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n-NO" altLang="en-US"/>
          </a:p>
        </p:txBody>
      </p:sp>
    </p:spTree>
    <p:extLst>
      <p:ext uri="{BB962C8B-B14F-4D97-AF65-F5344CB8AC3E}">
        <p14:creationId xmlns:p14="http://schemas.microsoft.com/office/powerpoint/2010/main" val="9366206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AEBA9A-F1F5-46CD-9E8B-A90C42B151EC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79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113" y="766763"/>
            <a:ext cx="6823075" cy="3838575"/>
          </a:xfrm>
          <a:ln/>
        </p:spPr>
      </p:sp>
      <p:sp>
        <p:nvSpPr>
          <p:cNvPr id="79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n-NO" altLang="en-US"/>
          </a:p>
        </p:txBody>
      </p:sp>
    </p:spTree>
    <p:extLst>
      <p:ext uri="{BB962C8B-B14F-4D97-AF65-F5344CB8AC3E}">
        <p14:creationId xmlns:p14="http://schemas.microsoft.com/office/powerpoint/2010/main" val="10825916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62AFD6-30AA-48B0-8EEA-BAD9BD0F65D3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80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113" y="766763"/>
            <a:ext cx="6823075" cy="3838575"/>
          </a:xfrm>
          <a:ln/>
        </p:spPr>
      </p:sp>
      <p:sp>
        <p:nvSpPr>
          <p:cNvPr id="80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n-NO" altLang="en-US"/>
          </a:p>
        </p:txBody>
      </p:sp>
    </p:spTree>
    <p:extLst>
      <p:ext uri="{BB962C8B-B14F-4D97-AF65-F5344CB8AC3E}">
        <p14:creationId xmlns:p14="http://schemas.microsoft.com/office/powerpoint/2010/main" val="1084958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Relationship Id="rId3" Type="http://schemas.openxmlformats.org/officeDocument/2006/relationships/image" Target="../media/image1.jp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Relationship Id="rId3" Type="http://schemas.openxmlformats.org/officeDocument/2006/relationships/image" Target="../media/image1.jp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Relationship Id="rId3" Type="http://schemas.openxmlformats.org/officeDocument/2006/relationships/image" Target="../media/image1.jp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Relationship Id="rId3" Type="http://schemas.openxmlformats.org/officeDocument/2006/relationships/image" Target="../media/image1.jp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Relationship Id="rId3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396A7-69AD-3746-9E96-3DD54B7064D3}" type="datetimeFigureOut">
              <a:rPr lang="en-US" smtClean="0"/>
              <a:t>12/1/17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C10E-3084-834F-A090-2ECBF58A6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11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396A7-69AD-3746-9E96-3DD54B7064D3}" type="datetimeFigureOut">
              <a:rPr lang="en-US" smtClean="0"/>
              <a:t>12/1/17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C10E-3084-834F-A090-2ECBF58A6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50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396A7-69AD-3746-9E96-3DD54B7064D3}" type="datetimeFigureOut">
              <a:rPr lang="en-US" smtClean="0"/>
              <a:t>12/1/17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C10E-3084-834F-A090-2ECBF58A6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5243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1" y="1"/>
            <a:ext cx="12191999" cy="6167062"/>
          </a:xfrm>
        </p:spPr>
        <p:txBody>
          <a:bodyPr/>
          <a:lstStyle>
            <a:lvl1pPr marL="0" indent="0"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2" name="Picture 1" descr="LikoLogo_standard_cmyk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470" y="233948"/>
            <a:ext cx="1194210" cy="32752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3232" y="536514"/>
            <a:ext cx="5417526" cy="1967665"/>
          </a:xfrm>
        </p:spPr>
        <p:txBody>
          <a:bodyPr lIns="91438" tIns="18287" bIns="18287" anchor="b" anchorCtr="0">
            <a:normAutofit/>
          </a:bodyPr>
          <a:lstStyle>
            <a:lvl1pPr>
              <a:defRPr sz="4400">
                <a:solidFill>
                  <a:srgbClr val="4F752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3231" y="2550840"/>
            <a:ext cx="5417526" cy="1298801"/>
          </a:xfrm>
          <a:prstGeom prst="rect">
            <a:avLst/>
          </a:prstGeom>
        </p:spPr>
        <p:txBody>
          <a:bodyPr tIns="18287" bIns="0">
            <a:normAutofit/>
          </a:bodyPr>
          <a:lstStyle>
            <a:lvl1pPr marL="0" indent="0" algn="l">
              <a:buNone/>
              <a:defRPr sz="2800">
                <a:solidFill>
                  <a:srgbClr val="5C6670"/>
                </a:solidFill>
              </a:defRPr>
            </a:lvl1pPr>
            <a:lvl2pPr marL="4571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5753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DesignCorners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947430"/>
            <a:ext cx="7377723" cy="927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937" y="1884117"/>
            <a:ext cx="11387744" cy="4136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D4D4D"/>
                </a:solidFill>
              </a:defRPr>
            </a:lvl1pPr>
            <a:lvl2pPr>
              <a:defRPr>
                <a:solidFill>
                  <a:srgbClr val="4D4D4D"/>
                </a:solidFill>
              </a:defRPr>
            </a:lvl2pPr>
            <a:lvl3pPr>
              <a:defRPr>
                <a:solidFill>
                  <a:srgbClr val="4D4D4D"/>
                </a:solidFill>
              </a:defRPr>
            </a:lvl3pPr>
            <a:lvl4pPr>
              <a:defRPr>
                <a:solidFill>
                  <a:srgbClr val="4D4D4D"/>
                </a:solidFill>
              </a:defRPr>
            </a:lvl4pPr>
            <a:lvl5pPr>
              <a:defRPr>
                <a:solidFill>
                  <a:srgbClr val="4D4D4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79113" y="6332846"/>
            <a:ext cx="3182351" cy="452548"/>
          </a:xfrm>
          <a:prstGeom prst="rect">
            <a:avLst/>
          </a:prstGeom>
        </p:spPr>
        <p:txBody>
          <a:bodyPr vert="horz" lIns="91438" tIns="0" rIns="91438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700" b="1" dirty="0" smtClean="0">
                <a:solidFill>
                  <a:schemeClr val="bg1"/>
                </a:solidFill>
                <a:latin typeface="Arial"/>
                <a:cs typeface="Arial"/>
              </a:rPr>
              <a:t>Page </a:t>
            </a:r>
            <a:fld id="{A521FBC1-CF28-4865-8484-78350ADBC729}" type="slidenum">
              <a:rPr lang="en-US" sz="700" b="1" smtClean="0">
                <a:solidFill>
                  <a:schemeClr val="bg1"/>
                </a:solidFill>
                <a:latin typeface="Arial"/>
                <a:cs typeface="Arial"/>
              </a:rPr>
              <a:pPr>
                <a:spcAft>
                  <a:spcPts val="600"/>
                </a:spcAft>
              </a:pPr>
              <a:t>‹#›</a:t>
            </a:fld>
            <a:endParaRPr lang="en-US" sz="7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en-US" sz="700" dirty="0" smtClean="0">
                <a:solidFill>
                  <a:schemeClr val="bg1"/>
                </a:solidFill>
                <a:latin typeface="Arial"/>
                <a:cs typeface="Arial"/>
              </a:rPr>
              <a:t>© 2014 Hill-Rom Services, Inc. ALL RIGHTS RESERVED</a:t>
            </a:r>
            <a:endParaRPr lang="en-US" sz="7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" name="Picture 5" descr="LikoLogo_standard_cmy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470" y="233948"/>
            <a:ext cx="1194210" cy="327526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440938" y="112728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/>
            </a:lvl1pPr>
            <a:lvl2pPr marL="457187" indent="0">
              <a:buNone/>
              <a:defRPr sz="2000" b="1"/>
            </a:lvl2pPr>
            <a:lvl3pPr marL="914373" indent="0">
              <a:buNone/>
              <a:defRPr sz="1800" b="1"/>
            </a:lvl3pPr>
            <a:lvl4pPr marL="1371560" indent="0">
              <a:buNone/>
              <a:defRPr sz="1600" b="1"/>
            </a:lvl4pPr>
            <a:lvl5pPr marL="1828747" indent="0">
              <a:buNone/>
              <a:defRPr sz="1600" b="1"/>
            </a:lvl5pPr>
            <a:lvl6pPr marL="2285933" indent="0">
              <a:buNone/>
              <a:defRPr sz="1600" b="1"/>
            </a:lvl6pPr>
            <a:lvl7pPr marL="2743120" indent="0">
              <a:buNone/>
              <a:defRPr sz="1600" b="1"/>
            </a:lvl7pPr>
            <a:lvl8pPr marL="3200307" indent="0">
              <a:buNone/>
              <a:defRPr sz="1600" b="1"/>
            </a:lvl8pPr>
            <a:lvl9pPr marL="365749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93723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DesignCorners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947430"/>
            <a:ext cx="7377723" cy="927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937" y="1884117"/>
            <a:ext cx="11387744" cy="4136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D4D4D"/>
                </a:solidFill>
              </a:defRPr>
            </a:lvl1pPr>
            <a:lvl2pPr>
              <a:defRPr>
                <a:solidFill>
                  <a:srgbClr val="4D4D4D"/>
                </a:solidFill>
              </a:defRPr>
            </a:lvl2pPr>
            <a:lvl3pPr>
              <a:defRPr>
                <a:solidFill>
                  <a:srgbClr val="4D4D4D"/>
                </a:solidFill>
              </a:defRPr>
            </a:lvl3pPr>
            <a:lvl4pPr>
              <a:defRPr>
                <a:solidFill>
                  <a:srgbClr val="4D4D4D"/>
                </a:solidFill>
              </a:defRPr>
            </a:lvl4pPr>
            <a:lvl5pPr>
              <a:defRPr>
                <a:solidFill>
                  <a:srgbClr val="4D4D4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79113" y="6332846"/>
            <a:ext cx="3182351" cy="452548"/>
          </a:xfrm>
          <a:prstGeom prst="rect">
            <a:avLst/>
          </a:prstGeom>
        </p:spPr>
        <p:txBody>
          <a:bodyPr vert="horz" lIns="91438" tIns="0" rIns="91438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700" b="1" dirty="0" smtClean="0">
                <a:solidFill>
                  <a:schemeClr val="bg1"/>
                </a:solidFill>
                <a:latin typeface="Arial"/>
                <a:cs typeface="Arial"/>
              </a:rPr>
              <a:t>Page </a:t>
            </a:r>
            <a:fld id="{A521FBC1-CF28-4865-8484-78350ADBC729}" type="slidenum">
              <a:rPr lang="en-US" sz="700" b="1" smtClean="0">
                <a:solidFill>
                  <a:schemeClr val="bg1"/>
                </a:solidFill>
                <a:latin typeface="Arial"/>
                <a:cs typeface="Arial"/>
              </a:rPr>
              <a:pPr>
                <a:spcAft>
                  <a:spcPts val="600"/>
                </a:spcAft>
              </a:pPr>
              <a:t>‹#›</a:t>
            </a:fld>
            <a:endParaRPr lang="en-US" sz="7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en-US" sz="700" dirty="0" smtClean="0">
                <a:solidFill>
                  <a:schemeClr val="bg1"/>
                </a:solidFill>
                <a:latin typeface="Arial"/>
                <a:cs typeface="Arial"/>
              </a:rPr>
              <a:t>© 2014 Hill-Rom Services, Inc. ALL RIGHTS RESERVED</a:t>
            </a:r>
            <a:endParaRPr lang="en-US" sz="7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" name="Picture 5" descr="LikoLogo_standard_cmy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470" y="233948"/>
            <a:ext cx="1194210" cy="327526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440938" y="112728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/>
            </a:lvl1pPr>
            <a:lvl2pPr marL="457187" indent="0">
              <a:buNone/>
              <a:defRPr sz="2000" b="1"/>
            </a:lvl2pPr>
            <a:lvl3pPr marL="914373" indent="0">
              <a:buNone/>
              <a:defRPr sz="1800" b="1"/>
            </a:lvl3pPr>
            <a:lvl4pPr marL="1371560" indent="0">
              <a:buNone/>
              <a:defRPr sz="1600" b="1"/>
            </a:lvl4pPr>
            <a:lvl5pPr marL="1828747" indent="0">
              <a:buNone/>
              <a:defRPr sz="1600" b="1"/>
            </a:lvl5pPr>
            <a:lvl6pPr marL="2285933" indent="0">
              <a:buNone/>
              <a:defRPr sz="1600" b="1"/>
            </a:lvl6pPr>
            <a:lvl7pPr marL="2743120" indent="0">
              <a:buNone/>
              <a:defRPr sz="1600" b="1"/>
            </a:lvl7pPr>
            <a:lvl8pPr marL="3200307" indent="0">
              <a:buNone/>
              <a:defRPr sz="1600" b="1"/>
            </a:lvl8pPr>
            <a:lvl9pPr marL="365749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4719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DesignCorners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947430"/>
            <a:ext cx="7377723" cy="927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937" y="1884117"/>
            <a:ext cx="11387744" cy="4136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D4D4D"/>
                </a:solidFill>
              </a:defRPr>
            </a:lvl1pPr>
            <a:lvl2pPr>
              <a:defRPr>
                <a:solidFill>
                  <a:srgbClr val="4D4D4D"/>
                </a:solidFill>
              </a:defRPr>
            </a:lvl2pPr>
            <a:lvl3pPr>
              <a:defRPr>
                <a:solidFill>
                  <a:srgbClr val="4D4D4D"/>
                </a:solidFill>
              </a:defRPr>
            </a:lvl3pPr>
            <a:lvl4pPr>
              <a:defRPr>
                <a:solidFill>
                  <a:srgbClr val="4D4D4D"/>
                </a:solidFill>
              </a:defRPr>
            </a:lvl4pPr>
            <a:lvl5pPr>
              <a:defRPr>
                <a:solidFill>
                  <a:srgbClr val="4D4D4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79113" y="6332846"/>
            <a:ext cx="3182351" cy="452548"/>
          </a:xfrm>
          <a:prstGeom prst="rect">
            <a:avLst/>
          </a:prstGeom>
        </p:spPr>
        <p:txBody>
          <a:bodyPr vert="horz" lIns="91438" tIns="0" rIns="91438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700" b="1" dirty="0" smtClean="0">
                <a:solidFill>
                  <a:schemeClr val="bg1"/>
                </a:solidFill>
                <a:latin typeface="Arial"/>
                <a:cs typeface="Arial"/>
              </a:rPr>
              <a:t>Page </a:t>
            </a:r>
            <a:fld id="{A521FBC1-CF28-4865-8484-78350ADBC729}" type="slidenum">
              <a:rPr lang="en-US" sz="700" b="1" smtClean="0">
                <a:solidFill>
                  <a:schemeClr val="bg1"/>
                </a:solidFill>
                <a:latin typeface="Arial"/>
                <a:cs typeface="Arial"/>
              </a:rPr>
              <a:pPr>
                <a:spcAft>
                  <a:spcPts val="600"/>
                </a:spcAft>
              </a:pPr>
              <a:t>‹#›</a:t>
            </a:fld>
            <a:endParaRPr lang="en-US" sz="7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en-US" sz="700" dirty="0" smtClean="0">
                <a:solidFill>
                  <a:schemeClr val="bg1"/>
                </a:solidFill>
                <a:latin typeface="Arial"/>
                <a:cs typeface="Arial"/>
              </a:rPr>
              <a:t>© 2014 Hill-Rom Services, Inc. ALL RIGHTS RESERVED</a:t>
            </a:r>
            <a:endParaRPr lang="en-US" sz="7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" name="Picture 5" descr="LikoLogo_standard_cmy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470" y="233948"/>
            <a:ext cx="1194210" cy="327526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440938" y="112728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/>
            </a:lvl1pPr>
            <a:lvl2pPr marL="457187" indent="0">
              <a:buNone/>
              <a:defRPr sz="2000" b="1"/>
            </a:lvl2pPr>
            <a:lvl3pPr marL="914373" indent="0">
              <a:buNone/>
              <a:defRPr sz="1800" b="1"/>
            </a:lvl3pPr>
            <a:lvl4pPr marL="1371560" indent="0">
              <a:buNone/>
              <a:defRPr sz="1600" b="1"/>
            </a:lvl4pPr>
            <a:lvl5pPr marL="1828747" indent="0">
              <a:buNone/>
              <a:defRPr sz="1600" b="1"/>
            </a:lvl5pPr>
            <a:lvl6pPr marL="2285933" indent="0">
              <a:buNone/>
              <a:defRPr sz="1600" b="1"/>
            </a:lvl6pPr>
            <a:lvl7pPr marL="2743120" indent="0">
              <a:buNone/>
              <a:defRPr sz="1600" b="1"/>
            </a:lvl7pPr>
            <a:lvl8pPr marL="3200307" indent="0">
              <a:buNone/>
              <a:defRPr sz="1600" b="1"/>
            </a:lvl8pPr>
            <a:lvl9pPr marL="365749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1626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DesignCorners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947430"/>
            <a:ext cx="7377723" cy="927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937" y="1884117"/>
            <a:ext cx="11387744" cy="4136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D4D4D"/>
                </a:solidFill>
              </a:defRPr>
            </a:lvl1pPr>
            <a:lvl2pPr>
              <a:defRPr>
                <a:solidFill>
                  <a:srgbClr val="4D4D4D"/>
                </a:solidFill>
              </a:defRPr>
            </a:lvl2pPr>
            <a:lvl3pPr>
              <a:defRPr>
                <a:solidFill>
                  <a:srgbClr val="4D4D4D"/>
                </a:solidFill>
              </a:defRPr>
            </a:lvl3pPr>
            <a:lvl4pPr>
              <a:defRPr>
                <a:solidFill>
                  <a:srgbClr val="4D4D4D"/>
                </a:solidFill>
              </a:defRPr>
            </a:lvl4pPr>
            <a:lvl5pPr>
              <a:defRPr>
                <a:solidFill>
                  <a:srgbClr val="4D4D4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79113" y="6332846"/>
            <a:ext cx="3182351" cy="452548"/>
          </a:xfrm>
          <a:prstGeom prst="rect">
            <a:avLst/>
          </a:prstGeom>
        </p:spPr>
        <p:txBody>
          <a:bodyPr vert="horz" lIns="91438" tIns="0" rIns="91438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700" b="1" dirty="0" smtClean="0">
                <a:solidFill>
                  <a:schemeClr val="bg1"/>
                </a:solidFill>
                <a:latin typeface="Arial"/>
                <a:cs typeface="Arial"/>
              </a:rPr>
              <a:t>Page </a:t>
            </a:r>
            <a:fld id="{A521FBC1-CF28-4865-8484-78350ADBC729}" type="slidenum">
              <a:rPr lang="en-US" sz="700" b="1" smtClean="0">
                <a:solidFill>
                  <a:schemeClr val="bg1"/>
                </a:solidFill>
                <a:latin typeface="Arial"/>
                <a:cs typeface="Arial"/>
              </a:rPr>
              <a:pPr>
                <a:spcAft>
                  <a:spcPts val="600"/>
                </a:spcAft>
              </a:pPr>
              <a:t>‹#›</a:t>
            </a:fld>
            <a:endParaRPr lang="en-US" sz="7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en-US" sz="700" dirty="0" smtClean="0">
                <a:solidFill>
                  <a:schemeClr val="bg1"/>
                </a:solidFill>
                <a:latin typeface="Arial"/>
                <a:cs typeface="Arial"/>
              </a:rPr>
              <a:t>© 2014 Hill-Rom Services, Inc. ALL RIGHTS RESERVED</a:t>
            </a:r>
            <a:endParaRPr lang="en-US" sz="7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" name="Picture 5" descr="LikoLogo_standard_cmy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470" y="233948"/>
            <a:ext cx="1194210" cy="327526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440938" y="112728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/>
            </a:lvl1pPr>
            <a:lvl2pPr marL="457187" indent="0">
              <a:buNone/>
              <a:defRPr sz="2000" b="1"/>
            </a:lvl2pPr>
            <a:lvl3pPr marL="914373" indent="0">
              <a:buNone/>
              <a:defRPr sz="1800" b="1"/>
            </a:lvl3pPr>
            <a:lvl4pPr marL="1371560" indent="0">
              <a:buNone/>
              <a:defRPr sz="1600" b="1"/>
            </a:lvl4pPr>
            <a:lvl5pPr marL="1828747" indent="0">
              <a:buNone/>
              <a:defRPr sz="1600" b="1"/>
            </a:lvl5pPr>
            <a:lvl6pPr marL="2285933" indent="0">
              <a:buNone/>
              <a:defRPr sz="1600" b="1"/>
            </a:lvl6pPr>
            <a:lvl7pPr marL="2743120" indent="0">
              <a:buNone/>
              <a:defRPr sz="1600" b="1"/>
            </a:lvl7pPr>
            <a:lvl8pPr marL="3200307" indent="0">
              <a:buNone/>
              <a:defRPr sz="1600" b="1"/>
            </a:lvl8pPr>
            <a:lvl9pPr marL="365749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93666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DesignCorners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947430"/>
            <a:ext cx="7377723" cy="927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937" y="1884117"/>
            <a:ext cx="11387744" cy="4136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D4D4D"/>
                </a:solidFill>
              </a:defRPr>
            </a:lvl1pPr>
            <a:lvl2pPr>
              <a:defRPr>
                <a:solidFill>
                  <a:srgbClr val="4D4D4D"/>
                </a:solidFill>
              </a:defRPr>
            </a:lvl2pPr>
            <a:lvl3pPr>
              <a:defRPr>
                <a:solidFill>
                  <a:srgbClr val="4D4D4D"/>
                </a:solidFill>
              </a:defRPr>
            </a:lvl3pPr>
            <a:lvl4pPr>
              <a:defRPr>
                <a:solidFill>
                  <a:srgbClr val="4D4D4D"/>
                </a:solidFill>
              </a:defRPr>
            </a:lvl4pPr>
            <a:lvl5pPr>
              <a:defRPr>
                <a:solidFill>
                  <a:srgbClr val="4D4D4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79113" y="6332846"/>
            <a:ext cx="3182351" cy="452548"/>
          </a:xfrm>
          <a:prstGeom prst="rect">
            <a:avLst/>
          </a:prstGeom>
        </p:spPr>
        <p:txBody>
          <a:bodyPr vert="horz" lIns="91438" tIns="0" rIns="91438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700" b="1" dirty="0" smtClean="0">
                <a:solidFill>
                  <a:schemeClr val="bg1"/>
                </a:solidFill>
                <a:latin typeface="Arial"/>
                <a:cs typeface="Arial"/>
              </a:rPr>
              <a:t>Page </a:t>
            </a:r>
            <a:fld id="{A521FBC1-CF28-4865-8484-78350ADBC729}" type="slidenum">
              <a:rPr lang="en-US" sz="700" b="1" smtClean="0">
                <a:solidFill>
                  <a:schemeClr val="bg1"/>
                </a:solidFill>
                <a:latin typeface="Arial"/>
                <a:cs typeface="Arial"/>
              </a:rPr>
              <a:pPr>
                <a:spcAft>
                  <a:spcPts val="600"/>
                </a:spcAft>
              </a:pPr>
              <a:t>‹#›</a:t>
            </a:fld>
            <a:endParaRPr lang="en-US" sz="7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en-US" sz="700" dirty="0" smtClean="0">
                <a:solidFill>
                  <a:schemeClr val="bg1"/>
                </a:solidFill>
                <a:latin typeface="Arial"/>
                <a:cs typeface="Arial"/>
              </a:rPr>
              <a:t>© 2014 Hill-Rom Services, Inc. ALL RIGHTS RESERVED</a:t>
            </a:r>
            <a:endParaRPr lang="en-US" sz="7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" name="Picture 5" descr="LikoLogo_standard_cmy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470" y="233948"/>
            <a:ext cx="1194210" cy="327526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440938" y="112728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/>
            </a:lvl1pPr>
            <a:lvl2pPr marL="457187" indent="0">
              <a:buNone/>
              <a:defRPr sz="2000" b="1"/>
            </a:lvl2pPr>
            <a:lvl3pPr marL="914373" indent="0">
              <a:buNone/>
              <a:defRPr sz="1800" b="1"/>
            </a:lvl3pPr>
            <a:lvl4pPr marL="1371560" indent="0">
              <a:buNone/>
              <a:defRPr sz="1600" b="1"/>
            </a:lvl4pPr>
            <a:lvl5pPr marL="1828747" indent="0">
              <a:buNone/>
              <a:defRPr sz="1600" b="1"/>
            </a:lvl5pPr>
            <a:lvl6pPr marL="2285933" indent="0">
              <a:buNone/>
              <a:defRPr sz="1600" b="1"/>
            </a:lvl6pPr>
            <a:lvl7pPr marL="2743120" indent="0">
              <a:buNone/>
              <a:defRPr sz="1600" b="1"/>
            </a:lvl7pPr>
            <a:lvl8pPr marL="3200307" indent="0">
              <a:buNone/>
              <a:defRPr sz="1600" b="1"/>
            </a:lvl8pPr>
            <a:lvl9pPr marL="365749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91965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396A7-69AD-3746-9E96-3DD54B7064D3}" type="datetimeFigureOut">
              <a:rPr lang="en-US" smtClean="0"/>
              <a:t>12/1/17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C10E-3084-834F-A090-2ECBF58A6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350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396A7-69AD-3746-9E96-3DD54B7064D3}" type="datetimeFigureOut">
              <a:rPr lang="en-US" smtClean="0"/>
              <a:t>12/1/17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C10E-3084-834F-A090-2ECBF58A6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231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396A7-69AD-3746-9E96-3DD54B7064D3}" type="datetimeFigureOut">
              <a:rPr lang="en-US" smtClean="0"/>
              <a:t>12/1/17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C10E-3084-834F-A090-2ECBF58A6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26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396A7-69AD-3746-9E96-3DD54B7064D3}" type="datetimeFigureOut">
              <a:rPr lang="en-US" smtClean="0"/>
              <a:t>12/1/17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C10E-3084-834F-A090-2ECBF58A6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283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396A7-69AD-3746-9E96-3DD54B7064D3}" type="datetimeFigureOut">
              <a:rPr lang="en-US" smtClean="0"/>
              <a:t>12/1/17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C10E-3084-834F-A090-2ECBF58A6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221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396A7-69AD-3746-9E96-3DD54B7064D3}" type="datetimeFigureOut">
              <a:rPr lang="en-US" smtClean="0"/>
              <a:t>12/1/17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C10E-3084-834F-A090-2ECBF58A6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64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396A7-69AD-3746-9E96-3DD54B7064D3}" type="datetimeFigureOut">
              <a:rPr lang="en-US" smtClean="0"/>
              <a:t>12/1/17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C10E-3084-834F-A090-2ECBF58A6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3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396A7-69AD-3746-9E96-3DD54B7064D3}" type="datetimeFigureOut">
              <a:rPr lang="en-US" smtClean="0"/>
              <a:t>12/1/17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7C10E-3084-834F-A090-2ECBF58A6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77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396A7-69AD-3746-9E96-3DD54B7064D3}" type="datetimeFigureOut">
              <a:rPr lang="en-US" smtClean="0"/>
              <a:t>12/1/17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7C10E-3084-834F-A090-2ECBF58A6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888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g"/><Relationship Id="rId3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40-108-300dpi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79"/>
          <a:stretch/>
        </p:blipFill>
        <p:spPr>
          <a:xfrm>
            <a:off x="1098116" y="54592"/>
            <a:ext cx="9906000" cy="617619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49376" y="409434"/>
            <a:ext cx="4401740" cy="99628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990000"/>
                </a:solidFill>
              </a:rPr>
              <a:t>Sling inspection and maintenance </a:t>
            </a:r>
            <a:endParaRPr lang="en-US" dirty="0">
              <a:solidFill>
                <a:srgbClr val="990000"/>
              </a:solidFill>
            </a:endParaRPr>
          </a:p>
        </p:txBody>
      </p:sp>
      <p:pic>
        <p:nvPicPr>
          <p:cNvPr id="12" name="Picture 11" descr="LikoLogo_standard_rgb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052" y="275599"/>
            <a:ext cx="872641" cy="23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7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 err="1">
                <a:solidFill>
                  <a:srgbClr val="648C3C"/>
                </a:solidFill>
              </a:rPr>
              <a:t>Why</a:t>
            </a:r>
            <a:r>
              <a:rPr lang="sv-SE" altLang="en-US" dirty="0">
                <a:solidFill>
                  <a:srgbClr val="648C3C"/>
                </a:solidFill>
              </a:rPr>
              <a:t>?</a:t>
            </a:r>
          </a:p>
        </p:txBody>
      </p:sp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More stringent requirements according </a:t>
            </a:r>
            <a:br>
              <a:rPr lang="en-US" altLang="en-US" dirty="0"/>
            </a:br>
            <a:r>
              <a:rPr lang="en-US" altLang="en-US" dirty="0"/>
              <a:t>to ISO 10535 – 2006</a:t>
            </a:r>
          </a:p>
          <a:p>
            <a:r>
              <a:rPr lang="en-US" altLang="en-US" dirty="0"/>
              <a:t>Became European and Swedish Standard 2007 – </a:t>
            </a:r>
            <a:br>
              <a:rPr lang="en-US" altLang="en-US" dirty="0"/>
            </a:br>
            <a:r>
              <a:rPr lang="en-US" altLang="en-US" dirty="0"/>
              <a:t>SS-EN 10535 – 2007</a:t>
            </a:r>
          </a:p>
          <a:p>
            <a:r>
              <a:rPr lang="en-US" altLang="en-US" dirty="0"/>
              <a:t>National standards in the EU </a:t>
            </a:r>
            <a:r>
              <a:rPr lang="en-US" altLang="en-US" dirty="0" smtClean="0"/>
              <a:t>updated/replaced </a:t>
            </a:r>
            <a:r>
              <a:rPr lang="en-US" altLang="en-US" dirty="0"/>
              <a:t>no later than July </a:t>
            </a:r>
            <a:r>
              <a:rPr lang="en-US" altLang="en-US" dirty="0" smtClean="0"/>
              <a:t>2007</a:t>
            </a:r>
            <a:endParaRPr lang="pt-BR" dirty="0"/>
          </a:p>
          <a:p>
            <a:r>
              <a:rPr lang="pt-BR" dirty="0" smtClean="0"/>
              <a:t>AS/NZS </a:t>
            </a:r>
            <a:r>
              <a:rPr lang="pt-BR" dirty="0"/>
              <a:t>ISO 10535:2011 ISO 10535:2006 </a:t>
            </a:r>
            <a:endParaRPr lang="en-GB" dirty="0"/>
          </a:p>
        </p:txBody>
      </p:sp>
      <p:sp>
        <p:nvSpPr>
          <p:cNvPr id="4" name="Platshållare för bildnummer 4"/>
          <p:cNvSpPr>
            <a:spLocks noGrp="1"/>
          </p:cNvSpPr>
          <p:nvPr>
            <p:ph type="sldNum" sz="quarter" idx="4294967295"/>
          </p:nvPr>
        </p:nvSpPr>
        <p:spPr>
          <a:xfrm>
            <a:off x="8985250" y="0"/>
            <a:ext cx="2063750" cy="457200"/>
          </a:xfrm>
          <a:prstGeom prst="rect">
            <a:avLst/>
          </a:prstGeom>
        </p:spPr>
        <p:txBody>
          <a:bodyPr/>
          <a:lstStyle/>
          <a:p>
            <a:fld id="{BB8EC547-56A8-4CAD-96F7-34614E496DE0}" type="slidenum">
              <a:rPr lang="sv-SE" altLang="en-US"/>
              <a:pPr/>
              <a:t>2</a:t>
            </a:fld>
            <a:endParaRPr lang="sv-SE" altLang="en-US"/>
          </a:p>
        </p:txBody>
      </p:sp>
    </p:spTree>
    <p:extLst>
      <p:ext uri="{BB962C8B-B14F-4D97-AF65-F5344CB8AC3E}">
        <p14:creationId xmlns:p14="http://schemas.microsoft.com/office/powerpoint/2010/main" val="142936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ubrik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dirty="0" smtClean="0">
                <a:solidFill>
                  <a:srgbClr val="648C3C"/>
                </a:solidFill>
              </a:rPr>
              <a:t>What?</a:t>
            </a:r>
            <a:r>
              <a:rPr lang="en-GB" altLang="en-US" dirty="0"/>
              <a:t/>
            </a:r>
            <a:br>
              <a:rPr lang="en-GB" altLang="en-US" dirty="0"/>
            </a:br>
            <a:endParaRPr lang="en-GB" dirty="0"/>
          </a:p>
        </p:txBody>
      </p:sp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The </a:t>
            </a:r>
            <a:r>
              <a:rPr lang="en-US" altLang="en-US" dirty="0"/>
              <a:t>periodic inspection of the sling should take place within the time interval recommended by the manufacturer, but </a:t>
            </a:r>
            <a:r>
              <a:rPr lang="en-US" altLang="en-US" b="1" dirty="0"/>
              <a:t>at least every sixth month</a:t>
            </a:r>
            <a:endParaRPr lang="en-US" altLang="en-US" dirty="0"/>
          </a:p>
          <a:p>
            <a:r>
              <a:rPr lang="en-US" altLang="en-US" dirty="0"/>
              <a:t>If the sling is used and/or washed more </a:t>
            </a:r>
            <a:br>
              <a:rPr lang="en-US" altLang="en-US" dirty="0"/>
            </a:br>
            <a:r>
              <a:rPr lang="en-US" altLang="en-US" dirty="0"/>
              <a:t>than customary, more frequent inspections may be needed</a:t>
            </a:r>
            <a:endParaRPr lang="sv-SE" altLang="en-US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Platshållare för bildnummer 4"/>
          <p:cNvSpPr>
            <a:spLocks noGrp="1"/>
          </p:cNvSpPr>
          <p:nvPr>
            <p:ph type="sldNum" sz="quarter" idx="4294967295"/>
          </p:nvPr>
        </p:nvSpPr>
        <p:spPr>
          <a:xfrm>
            <a:off x="8985250" y="0"/>
            <a:ext cx="2063750" cy="457200"/>
          </a:xfrm>
          <a:prstGeom prst="rect">
            <a:avLst/>
          </a:prstGeom>
        </p:spPr>
        <p:txBody>
          <a:bodyPr/>
          <a:lstStyle/>
          <a:p>
            <a:fld id="{8968C54D-460A-4FE6-889D-79F8670DD852}" type="slidenum">
              <a:rPr lang="sv-SE" altLang="en-US"/>
              <a:pPr/>
              <a:t>3</a:t>
            </a:fld>
            <a:endParaRPr lang="sv-SE" altLang="en-US"/>
          </a:p>
        </p:txBody>
      </p:sp>
    </p:spTree>
    <p:extLst>
      <p:ext uri="{BB962C8B-B14F-4D97-AF65-F5344CB8AC3E}">
        <p14:creationId xmlns:p14="http://schemas.microsoft.com/office/powerpoint/2010/main" val="200322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648C3C"/>
                </a:solidFill>
              </a:rPr>
              <a:t>Who Should Perform the Inspection?</a:t>
            </a:r>
            <a:endParaRPr lang="sv-SE" altLang="en-US" dirty="0">
              <a:solidFill>
                <a:srgbClr val="648C3C"/>
              </a:solidFill>
            </a:endParaRPr>
          </a:p>
        </p:txBody>
      </p:sp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b="1" dirty="0"/>
              <a:t>The owner is responsible, </a:t>
            </a:r>
            <a:r>
              <a:rPr lang="en-US" altLang="en-US" b="1" dirty="0" smtClean="0"/>
              <a:t>but:</a:t>
            </a:r>
            <a:endParaRPr lang="en-US" altLang="en-US" b="1" dirty="0"/>
          </a:p>
          <a:p>
            <a:pPr marL="0" indent="0">
              <a:buNone/>
            </a:pPr>
            <a:r>
              <a:rPr lang="en-US" altLang="en-US" dirty="0"/>
              <a:t>the inspection should be performed by a person who is suitable, has good experience and sufficient knowledge about design, use and maintenance of the sling</a:t>
            </a:r>
            <a:endParaRPr lang="sv-SE" altLang="en-US" dirty="0"/>
          </a:p>
          <a:p>
            <a:endParaRPr lang="en-GB" dirty="0"/>
          </a:p>
        </p:txBody>
      </p:sp>
      <p:sp>
        <p:nvSpPr>
          <p:cNvPr id="4" name="Platshållare för bildnummer 4"/>
          <p:cNvSpPr>
            <a:spLocks noGrp="1"/>
          </p:cNvSpPr>
          <p:nvPr>
            <p:ph type="sldNum" sz="quarter" idx="4294967295"/>
          </p:nvPr>
        </p:nvSpPr>
        <p:spPr>
          <a:xfrm>
            <a:off x="8985250" y="0"/>
            <a:ext cx="2063750" cy="457200"/>
          </a:xfrm>
          <a:prstGeom prst="rect">
            <a:avLst/>
          </a:prstGeom>
        </p:spPr>
        <p:txBody>
          <a:bodyPr/>
          <a:lstStyle/>
          <a:p>
            <a:fld id="{FCCCBB86-553C-4F07-BDE8-09F3348D7CFE}" type="slidenum">
              <a:rPr lang="sv-SE" altLang="en-US"/>
              <a:pPr/>
              <a:t>4</a:t>
            </a:fld>
            <a:endParaRPr lang="sv-SE" altLang="en-US"/>
          </a:p>
        </p:txBody>
      </p:sp>
    </p:spTree>
    <p:extLst>
      <p:ext uri="{BB962C8B-B14F-4D97-AF65-F5344CB8AC3E}">
        <p14:creationId xmlns:p14="http://schemas.microsoft.com/office/powerpoint/2010/main" val="15159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648C3C"/>
                </a:solidFill>
              </a:rPr>
              <a:t>What Does This Mean for the </a:t>
            </a:r>
            <a:r>
              <a:rPr lang="en-US" altLang="en-US" dirty="0" smtClean="0">
                <a:solidFill>
                  <a:srgbClr val="648C3C"/>
                </a:solidFill>
              </a:rPr>
              <a:t>Facility?</a:t>
            </a:r>
            <a:endParaRPr lang="sv-SE" altLang="en-US" dirty="0">
              <a:solidFill>
                <a:srgbClr val="648C3C"/>
              </a:solidFill>
            </a:endParaRPr>
          </a:p>
        </p:txBody>
      </p:sp>
      <p:sp>
        <p:nvSpPr>
          <p:cNvPr id="13" name="Platshållare för innehåll 12"/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sv-SE" altLang="en-US" dirty="0" err="1" smtClean="0"/>
              <a:t>Safety</a:t>
            </a:r>
            <a:r>
              <a:rPr lang="sv-SE" altLang="en-US" dirty="0" smtClean="0"/>
              <a:t> </a:t>
            </a:r>
            <a:r>
              <a:rPr lang="sv-SE" altLang="en-US" dirty="0"/>
              <a:t>in focus</a:t>
            </a:r>
          </a:p>
          <a:p>
            <a:r>
              <a:rPr lang="en-US" altLang="en-US" dirty="0"/>
              <a:t>Must perform inspections </a:t>
            </a:r>
            <a:br>
              <a:rPr lang="en-US" altLang="en-US" dirty="0"/>
            </a:br>
            <a:r>
              <a:rPr lang="en-US" altLang="en-US" dirty="0"/>
              <a:t>and discard worn slings</a:t>
            </a:r>
          </a:p>
          <a:p>
            <a:r>
              <a:rPr lang="en-US" altLang="en-US" dirty="0"/>
              <a:t>Needs staff who can perform the Periodic Inspection</a:t>
            </a:r>
          </a:p>
          <a:p>
            <a:r>
              <a:rPr lang="en-US" altLang="en-US" dirty="0"/>
              <a:t>Needs training in performing PI</a:t>
            </a:r>
          </a:p>
          <a:p>
            <a:r>
              <a:rPr lang="en-US" altLang="en-US" dirty="0"/>
              <a:t>Needs time to perform PI</a:t>
            </a:r>
          </a:p>
          <a:p>
            <a:pPr>
              <a:buFontTx/>
              <a:buNone/>
            </a:pPr>
            <a:endParaRPr lang="sv-SE" altLang="en-US" dirty="0" smtClean="0">
              <a:solidFill>
                <a:schemeClr val="folHlink"/>
              </a:solidFill>
            </a:endParaRPr>
          </a:p>
          <a:p>
            <a:pPr>
              <a:buFontTx/>
              <a:buNone/>
            </a:pPr>
            <a:r>
              <a:rPr lang="en-US" altLang="en-US" dirty="0" smtClean="0"/>
              <a:t>OR </a:t>
            </a:r>
            <a:r>
              <a:rPr lang="en-US" altLang="en-US" dirty="0"/>
              <a:t>employ an external inspector</a:t>
            </a:r>
            <a:endParaRPr lang="sv-SE" altLang="en-US" dirty="0"/>
          </a:p>
          <a:p>
            <a:endParaRPr lang="en-GB" dirty="0"/>
          </a:p>
        </p:txBody>
      </p:sp>
      <p:pic>
        <p:nvPicPr>
          <p:cNvPr id="713741" name="Picture 13" descr="37-2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154" y="2564445"/>
            <a:ext cx="5044682" cy="257575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Platshållare för bildnummer 5"/>
          <p:cNvSpPr>
            <a:spLocks noGrp="1"/>
          </p:cNvSpPr>
          <p:nvPr>
            <p:ph type="sldNum" sz="quarter" idx="4294967295"/>
          </p:nvPr>
        </p:nvSpPr>
        <p:spPr>
          <a:xfrm>
            <a:off x="8985250" y="0"/>
            <a:ext cx="2063750" cy="457200"/>
          </a:xfrm>
          <a:prstGeom prst="rect">
            <a:avLst/>
          </a:prstGeom>
        </p:spPr>
        <p:txBody>
          <a:bodyPr/>
          <a:lstStyle/>
          <a:p>
            <a:fld id="{75E895E0-7082-4EB9-AE62-26777CD2F03F}" type="slidenum">
              <a:rPr lang="sv-SE" altLang="en-US"/>
              <a:pPr/>
              <a:t>5</a:t>
            </a:fld>
            <a:endParaRPr lang="sv-SE" altLang="en-US"/>
          </a:p>
        </p:txBody>
      </p:sp>
    </p:spTree>
    <p:extLst>
      <p:ext uri="{BB962C8B-B14F-4D97-AF65-F5344CB8AC3E}">
        <p14:creationId xmlns:p14="http://schemas.microsoft.com/office/powerpoint/2010/main" val="22570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648C3C"/>
                </a:solidFill>
              </a:rPr>
              <a:t>Critical Parts of the Sling</a:t>
            </a:r>
            <a:endParaRPr lang="sv-SE" altLang="en-US" dirty="0">
              <a:solidFill>
                <a:srgbClr val="648C3C"/>
              </a:solidFill>
            </a:endParaRPr>
          </a:p>
        </p:txBody>
      </p:sp>
      <p:pic>
        <p:nvPicPr>
          <p:cNvPr id="798732" name="Picture 12" descr="S-00-0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450" y="1884364"/>
            <a:ext cx="2930601" cy="41370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98723" name="Rectangle 3"/>
          <p:cNvSpPr>
            <a:spLocks noGrp="1" noChangeArrowheads="1"/>
          </p:cNvSpPr>
          <p:nvPr>
            <p:ph type="body" idx="10"/>
          </p:nvPr>
        </p:nvSpPr>
        <p:spPr>
          <a:xfrm>
            <a:off x="2474014" y="1081442"/>
            <a:ext cx="4376870" cy="639762"/>
          </a:xfrm>
        </p:spPr>
        <p:txBody>
          <a:bodyPr>
            <a:normAutofit/>
          </a:bodyPr>
          <a:lstStyle/>
          <a:p>
            <a:pPr marL="381000" indent="-381000">
              <a:buFontTx/>
              <a:buAutoNum type="arabicPeriod"/>
            </a:pPr>
            <a:endParaRPr lang="en-GB" altLang="en-US" sz="2200" dirty="0"/>
          </a:p>
          <a:p>
            <a:pPr marL="381000" indent="-381000">
              <a:buFontTx/>
              <a:buAutoNum type="arabicPeriod"/>
            </a:pPr>
            <a:endParaRPr lang="en-GB" altLang="en-US" sz="2200" dirty="0"/>
          </a:p>
        </p:txBody>
      </p:sp>
      <p:sp>
        <p:nvSpPr>
          <p:cNvPr id="8" name="Platshållare för bildnummer 5"/>
          <p:cNvSpPr>
            <a:spLocks noGrp="1"/>
          </p:cNvSpPr>
          <p:nvPr>
            <p:ph type="sldNum" sz="quarter" idx="4294967295"/>
          </p:nvPr>
        </p:nvSpPr>
        <p:spPr>
          <a:xfrm>
            <a:off x="8985250" y="0"/>
            <a:ext cx="2063750" cy="457200"/>
          </a:xfrm>
          <a:prstGeom prst="rect">
            <a:avLst/>
          </a:prstGeom>
        </p:spPr>
        <p:txBody>
          <a:bodyPr/>
          <a:lstStyle/>
          <a:p>
            <a:fld id="{0C9BAD07-54DE-4171-AAC8-F44B34810F76}" type="slidenum">
              <a:rPr lang="sv-SE" altLang="en-US"/>
              <a:pPr/>
              <a:t>6</a:t>
            </a:fld>
            <a:endParaRPr lang="sv-SE" altLang="en-US"/>
          </a:p>
        </p:txBody>
      </p:sp>
      <p:sp>
        <p:nvSpPr>
          <p:cNvPr id="798728" name="Line 8"/>
          <p:cNvSpPr>
            <a:spLocks noChangeShapeType="1"/>
          </p:cNvSpPr>
          <p:nvPr/>
        </p:nvSpPr>
        <p:spPr bwMode="auto">
          <a:xfrm>
            <a:off x="3769322" y="3018209"/>
            <a:ext cx="2462008" cy="630799"/>
          </a:xfrm>
          <a:prstGeom prst="line">
            <a:avLst/>
          </a:prstGeom>
          <a:noFill/>
          <a:ln w="6350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98729" name="Line 9"/>
          <p:cNvSpPr>
            <a:spLocks noChangeShapeType="1"/>
          </p:cNvSpPr>
          <p:nvPr/>
        </p:nvSpPr>
        <p:spPr bwMode="auto">
          <a:xfrm>
            <a:off x="2895146" y="3545880"/>
            <a:ext cx="2926904" cy="700516"/>
          </a:xfrm>
          <a:prstGeom prst="line">
            <a:avLst/>
          </a:prstGeom>
          <a:noFill/>
          <a:ln w="6350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98730" name="Line 10"/>
          <p:cNvSpPr>
            <a:spLocks noChangeShapeType="1"/>
          </p:cNvSpPr>
          <p:nvPr/>
        </p:nvSpPr>
        <p:spPr bwMode="auto">
          <a:xfrm>
            <a:off x="3686820" y="1705048"/>
            <a:ext cx="2851135" cy="1583598"/>
          </a:xfrm>
          <a:prstGeom prst="line">
            <a:avLst/>
          </a:prstGeom>
          <a:noFill/>
          <a:ln w="6350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" name="textruta 1"/>
          <p:cNvSpPr txBox="1"/>
          <p:nvPr/>
        </p:nvSpPr>
        <p:spPr>
          <a:xfrm>
            <a:off x="2524174" y="1333537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en-US" dirty="0">
                <a:solidFill>
                  <a:srgbClr val="424342"/>
                </a:solidFill>
              </a:rPr>
              <a:t>1. Edgings</a:t>
            </a:r>
            <a:endParaRPr lang="en-GB" altLang="en-US" dirty="0">
              <a:solidFill>
                <a:srgbClr val="424342"/>
              </a:solidFill>
            </a:endParaRPr>
          </a:p>
        </p:txBody>
      </p:sp>
      <p:sp>
        <p:nvSpPr>
          <p:cNvPr id="3" name="Rektangel 2"/>
          <p:cNvSpPr/>
          <p:nvPr/>
        </p:nvSpPr>
        <p:spPr>
          <a:xfrm>
            <a:off x="2729503" y="2752109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dirty="0">
                <a:solidFill>
                  <a:srgbClr val="424342"/>
                </a:solidFill>
              </a:rPr>
              <a:t>2. Seam</a:t>
            </a:r>
            <a:r>
              <a:rPr lang="en-GB" altLang="en-US" dirty="0"/>
              <a:t>s</a:t>
            </a:r>
            <a:endParaRPr lang="en-GB" altLang="en-US" dirty="0"/>
          </a:p>
        </p:txBody>
      </p:sp>
      <p:sp>
        <p:nvSpPr>
          <p:cNvPr id="4" name="Rektangel 3"/>
          <p:cNvSpPr/>
          <p:nvPr/>
        </p:nvSpPr>
        <p:spPr>
          <a:xfrm>
            <a:off x="1780913" y="3279675"/>
            <a:ext cx="10651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dirty="0">
                <a:solidFill>
                  <a:srgbClr val="424342"/>
                </a:solidFill>
              </a:rPr>
              <a:t>3. Fabrics</a:t>
            </a:r>
            <a:endParaRPr lang="sv-SE" altLang="en-US" dirty="0">
              <a:solidFill>
                <a:srgbClr val="4243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00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dirty="0">
                <a:solidFill>
                  <a:srgbClr val="648C3C"/>
                </a:solidFill>
              </a:rPr>
              <a:t>The Life time of the Sling </a:t>
            </a:r>
            <a:br>
              <a:rPr lang="en-US" altLang="en-US" dirty="0">
                <a:solidFill>
                  <a:srgbClr val="648C3C"/>
                </a:solidFill>
              </a:rPr>
            </a:br>
            <a:r>
              <a:rPr lang="en-US" altLang="en-US" dirty="0">
                <a:solidFill>
                  <a:srgbClr val="648C3C"/>
                </a:solidFill>
              </a:rPr>
              <a:t>can be Shortened</a:t>
            </a:r>
            <a:endParaRPr lang="sv-SE" altLang="en-US" dirty="0">
              <a:solidFill>
                <a:srgbClr val="648C3C"/>
              </a:solidFill>
            </a:endParaRPr>
          </a:p>
        </p:txBody>
      </p:sp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sv-SE" altLang="en-US" b="1" dirty="0" err="1"/>
              <a:t>Laundry</a:t>
            </a:r>
            <a:endParaRPr lang="sv-SE" altLang="en-US" b="1" dirty="0"/>
          </a:p>
          <a:p>
            <a:r>
              <a:rPr lang="sv-SE" altLang="en-US" dirty="0" err="1" smtClean="0"/>
              <a:t>Too</a:t>
            </a:r>
            <a:r>
              <a:rPr lang="sv-SE" altLang="en-US" dirty="0" smtClean="0"/>
              <a:t> hot</a:t>
            </a:r>
            <a:endParaRPr lang="sv-SE" altLang="en-US" dirty="0"/>
          </a:p>
          <a:p>
            <a:r>
              <a:rPr lang="en-US" altLang="en-US" dirty="0" smtClean="0"/>
              <a:t>With bleach – </a:t>
            </a:r>
            <a:r>
              <a:rPr lang="en-US" altLang="en-US" dirty="0"/>
              <a:t>or other unsuitable chemicals</a:t>
            </a:r>
          </a:p>
          <a:p>
            <a:r>
              <a:rPr lang="sv-SE" altLang="en-US" dirty="0" err="1"/>
              <a:t>Laths</a:t>
            </a:r>
            <a:r>
              <a:rPr lang="sv-SE" altLang="en-US" dirty="0"/>
              <a:t> </a:t>
            </a:r>
            <a:r>
              <a:rPr lang="sv-SE" altLang="en-US" dirty="0" err="1"/>
              <a:t>left</a:t>
            </a:r>
            <a:r>
              <a:rPr lang="sv-SE" altLang="en-US" dirty="0"/>
              <a:t> </a:t>
            </a:r>
            <a:r>
              <a:rPr lang="sv-SE" altLang="en-US" dirty="0" err="1"/>
              <a:t>during</a:t>
            </a:r>
            <a:r>
              <a:rPr lang="sv-SE" altLang="en-US" dirty="0"/>
              <a:t> </a:t>
            </a:r>
            <a:r>
              <a:rPr lang="sv-SE" altLang="en-US" dirty="0" err="1"/>
              <a:t>laundry</a:t>
            </a:r>
            <a:endParaRPr lang="sv-SE" altLang="en-US" dirty="0"/>
          </a:p>
          <a:p>
            <a:r>
              <a:rPr lang="en-US" altLang="en-US" dirty="0"/>
              <a:t>Washing machine too full (mechanical wear)</a:t>
            </a:r>
          </a:p>
          <a:p>
            <a:r>
              <a:rPr lang="sv-SE" altLang="en-US" dirty="0" err="1"/>
              <a:t>Tumble</a:t>
            </a:r>
            <a:r>
              <a:rPr lang="sv-SE" altLang="en-US" dirty="0"/>
              <a:t> </a:t>
            </a:r>
            <a:r>
              <a:rPr lang="sv-SE" altLang="en-US" dirty="0" err="1"/>
              <a:t>dry</a:t>
            </a:r>
            <a:r>
              <a:rPr lang="sv-SE" altLang="en-US" dirty="0"/>
              <a:t> over 50ºC (122°F)</a:t>
            </a:r>
          </a:p>
          <a:p>
            <a:r>
              <a:rPr lang="en-US" altLang="en-US" dirty="0"/>
              <a:t>Dryer too full (mechanical wear)</a:t>
            </a:r>
            <a:endParaRPr lang="sv-SE" altLang="en-US" dirty="0"/>
          </a:p>
          <a:p>
            <a:endParaRPr lang="en-GB" dirty="0"/>
          </a:p>
        </p:txBody>
      </p:sp>
      <p:sp>
        <p:nvSpPr>
          <p:cNvPr id="4" name="Platshållare för bildnummer 4"/>
          <p:cNvSpPr>
            <a:spLocks noGrp="1"/>
          </p:cNvSpPr>
          <p:nvPr>
            <p:ph type="sldNum" sz="quarter" idx="4294967295"/>
          </p:nvPr>
        </p:nvSpPr>
        <p:spPr>
          <a:xfrm>
            <a:off x="8985250" y="0"/>
            <a:ext cx="2063750" cy="457200"/>
          </a:xfrm>
          <a:prstGeom prst="rect">
            <a:avLst/>
          </a:prstGeom>
        </p:spPr>
        <p:txBody>
          <a:bodyPr/>
          <a:lstStyle/>
          <a:p>
            <a:fld id="{1AC55B73-E60C-4C4A-AFDE-3B81008E8EA3}" type="slidenum">
              <a:rPr lang="sv-SE" altLang="en-US"/>
              <a:pPr/>
              <a:t>7</a:t>
            </a:fld>
            <a:endParaRPr lang="sv-SE" altLang="en-US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361" y="2525056"/>
            <a:ext cx="20574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49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452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166</Words>
  <Application>Microsoft Macintosh PowerPoint</Application>
  <PresentationFormat>Widescreen</PresentationFormat>
  <Paragraphs>44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Calibri Light</vt:lpstr>
      <vt:lpstr>Arial</vt:lpstr>
      <vt:lpstr>Office Theme</vt:lpstr>
      <vt:lpstr>Sling inspection and maintenance </vt:lpstr>
      <vt:lpstr>Why?</vt:lpstr>
      <vt:lpstr>What? </vt:lpstr>
      <vt:lpstr>Who Should Perform the Inspection?</vt:lpstr>
      <vt:lpstr>What Does This Mean for the Facility?</vt:lpstr>
      <vt:lpstr>Critical Parts of the Sling</vt:lpstr>
      <vt:lpstr>The Life time of the Sling  can be Shortened</vt:lpstr>
      <vt:lpstr>PowerPoint Presentation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Sling inspection and maintenance </dc:title>
  <dc:creator>rebecca washbourn</dc:creator>
  <cp:lastModifiedBy>rebecca washbourn</cp:lastModifiedBy>
  <cp:revision>1</cp:revision>
  <dcterms:created xsi:type="dcterms:W3CDTF">2017-12-01T02:03:34Z</dcterms:created>
  <dcterms:modified xsi:type="dcterms:W3CDTF">2017-12-01T02:04:42Z</dcterms:modified>
</cp:coreProperties>
</file>