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7" r:id="rId3"/>
    <p:sldId id="262" r:id="rId4"/>
    <p:sldId id="269" r:id="rId5"/>
    <p:sldId id="260" r:id="rId6"/>
    <p:sldId id="261" r:id="rId7"/>
    <p:sldId id="259" r:id="rId8"/>
    <p:sldId id="270" r:id="rId9"/>
    <p:sldId id="274" r:id="rId10"/>
    <p:sldId id="273" r:id="rId11"/>
    <p:sldId id="272" r:id="rId12"/>
    <p:sldId id="266" r:id="rId13"/>
    <p:sldId id="258" r:id="rId14"/>
    <p:sldId id="26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297" autoAdjust="0"/>
  </p:normalViewPr>
  <p:slideViewPr>
    <p:cSldViewPr>
      <p:cViewPr varScale="1">
        <p:scale>
          <a:sx n="42" d="100"/>
          <a:sy n="42" d="100"/>
        </p:scale>
        <p:origin x="1320"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18EC34-B0EC-442F-A186-52A9277BC37F}" type="datetimeFigureOut">
              <a:rPr lang="en-NZ" smtClean="0"/>
              <a:t>7/05/2015</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2F54B5-E0F6-42C1-8610-92F1B5C07B1C}" type="slidenum">
              <a:rPr lang="en-NZ" smtClean="0"/>
              <a:t>‹#›</a:t>
            </a:fld>
            <a:endParaRPr lang="en-NZ"/>
          </a:p>
        </p:txBody>
      </p:sp>
    </p:spTree>
    <p:extLst>
      <p:ext uri="{BB962C8B-B14F-4D97-AF65-F5344CB8AC3E}">
        <p14:creationId xmlns:p14="http://schemas.microsoft.com/office/powerpoint/2010/main" val="1390342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Welcome, Introduce</a:t>
            </a:r>
            <a:r>
              <a:rPr lang="en-NZ" baseline="0" dirty="0" smtClean="0"/>
              <a:t> self &amp; DME rep if there -  Christchurch - Mike Gaffney,  Wellington - Leanne Allison.</a:t>
            </a:r>
          </a:p>
          <a:p>
            <a:r>
              <a:rPr lang="en-NZ" dirty="0" smtClean="0"/>
              <a:t>I am the OT team leader at </a:t>
            </a:r>
            <a:r>
              <a:rPr lang="en-NZ" dirty="0" err="1" smtClean="0"/>
              <a:t>Te</a:t>
            </a:r>
            <a:r>
              <a:rPr lang="en-NZ" dirty="0" smtClean="0"/>
              <a:t> </a:t>
            </a:r>
            <a:r>
              <a:rPr lang="en-NZ" dirty="0" err="1" smtClean="0"/>
              <a:t>Omanga</a:t>
            </a:r>
            <a:r>
              <a:rPr lang="en-NZ" baseline="0" dirty="0" smtClean="0"/>
              <a:t> Hospice in Lower Hutt.  </a:t>
            </a:r>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1</a:t>
            </a:fld>
            <a:endParaRPr lang="en-NZ"/>
          </a:p>
        </p:txBody>
      </p:sp>
    </p:spTree>
    <p:extLst>
      <p:ext uri="{BB962C8B-B14F-4D97-AF65-F5344CB8AC3E}">
        <p14:creationId xmlns:p14="http://schemas.microsoft.com/office/powerpoint/2010/main" val="2574581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White board/post it notes/ big paper/pens</a:t>
            </a:r>
          </a:p>
          <a:p>
            <a:endParaRPr lang="en-NZ" dirty="0" smtClean="0"/>
          </a:p>
          <a:p>
            <a:r>
              <a:rPr lang="en-NZ" dirty="0" smtClean="0"/>
              <a:t>Load;</a:t>
            </a:r>
            <a:r>
              <a:rPr lang="en-NZ" baseline="0" dirty="0" smtClean="0"/>
              <a:t> </a:t>
            </a:r>
            <a:r>
              <a:rPr lang="en-NZ" dirty="0" smtClean="0"/>
              <a:t>pain, drugs, syringe driver</a:t>
            </a:r>
            <a:r>
              <a:rPr lang="en-NZ" baseline="0" dirty="0" smtClean="0"/>
              <a:t> placement, fragile skin, diagnosis – </a:t>
            </a:r>
            <a:r>
              <a:rPr lang="en-NZ" baseline="0" dirty="0" err="1" smtClean="0"/>
              <a:t>tumor</a:t>
            </a:r>
            <a:r>
              <a:rPr lang="en-NZ" baseline="0" dirty="0" smtClean="0"/>
              <a:t> sites, </a:t>
            </a:r>
            <a:r>
              <a:rPr lang="en-NZ" baseline="0" dirty="0" err="1" smtClean="0"/>
              <a:t>ascities</a:t>
            </a:r>
            <a:r>
              <a:rPr lang="en-NZ" baseline="0" dirty="0" smtClean="0"/>
              <a:t> (accumulation of fluid in the peritoneal cavity, causing abdominal swelling. It usually occurs when the liver stops working properly. But other conditions can also lead to this.) size and shape of person – often changes with their condition, </a:t>
            </a:r>
            <a:r>
              <a:rPr lang="en-NZ" baseline="0" dirty="0" err="1" smtClean="0"/>
              <a:t>eg</a:t>
            </a:r>
            <a:r>
              <a:rPr lang="en-NZ" baseline="0" dirty="0" smtClean="0"/>
              <a:t> </a:t>
            </a:r>
            <a:r>
              <a:rPr lang="en-NZ" baseline="0" dirty="0" err="1" smtClean="0"/>
              <a:t>v.swollen</a:t>
            </a:r>
            <a:r>
              <a:rPr lang="en-NZ" baseline="0" dirty="0" smtClean="0"/>
              <a:t> limbs</a:t>
            </a:r>
          </a:p>
          <a:p>
            <a:r>
              <a:rPr lang="en-NZ" baseline="0" dirty="0" smtClean="0"/>
              <a:t>Other co-</a:t>
            </a:r>
            <a:r>
              <a:rPr lang="en-NZ" baseline="0" dirty="0" err="1" smtClean="0"/>
              <a:t>morbities</a:t>
            </a:r>
            <a:r>
              <a:rPr lang="en-NZ" baseline="0" dirty="0" smtClean="0"/>
              <a:t> or problems – fractures</a:t>
            </a:r>
          </a:p>
          <a:p>
            <a:r>
              <a:rPr lang="en-NZ" baseline="0" dirty="0" smtClean="0"/>
              <a:t>Ability to participate, beliefs and choices, culture</a:t>
            </a:r>
          </a:p>
          <a:p>
            <a:r>
              <a:rPr lang="en-NZ" baseline="0" dirty="0" smtClean="0"/>
              <a:t>Higher risk of pressure areas? – skin condition/circulation/level of movement</a:t>
            </a:r>
            <a:endParaRPr lang="en-NZ" dirty="0" smtClean="0"/>
          </a:p>
          <a:p>
            <a:r>
              <a:rPr lang="en-NZ" dirty="0" smtClean="0"/>
              <a:t>Individual – fear, respect, our experience</a:t>
            </a:r>
            <a:r>
              <a:rPr lang="en-NZ" baseline="0" dirty="0" smtClean="0"/>
              <a:t> and learning  Are we in a hurry?</a:t>
            </a:r>
          </a:p>
          <a:p>
            <a:endParaRPr lang="en-NZ" baseline="0" dirty="0" smtClean="0"/>
          </a:p>
          <a:p>
            <a:r>
              <a:rPr lang="en-NZ" baseline="0" dirty="0" smtClean="0"/>
              <a:t>Task – mainly repositioning, comfort cares, oral care, catheter, wound dressings</a:t>
            </a:r>
          </a:p>
          <a:p>
            <a:r>
              <a:rPr lang="en-NZ" baseline="0" dirty="0" smtClean="0"/>
              <a:t>  SPEED of movement</a:t>
            </a:r>
          </a:p>
          <a:p>
            <a:r>
              <a:rPr lang="en-NZ" baseline="0" dirty="0" smtClean="0"/>
              <a:t>Environment – many and varied! Some in hospice some at home patient choice as well as family needs.</a:t>
            </a:r>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10</a:t>
            </a:fld>
            <a:endParaRPr lang="en-NZ"/>
          </a:p>
        </p:txBody>
      </p:sp>
    </p:spTree>
    <p:extLst>
      <p:ext uri="{BB962C8B-B14F-4D97-AF65-F5344CB8AC3E}">
        <p14:creationId xmlns:p14="http://schemas.microsoft.com/office/powerpoint/2010/main" val="39507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White board/post it notes/ big paper/pens</a:t>
            </a:r>
          </a:p>
          <a:p>
            <a:endParaRPr lang="en-NZ" dirty="0" smtClean="0"/>
          </a:p>
          <a:p>
            <a:r>
              <a:rPr lang="en-NZ" dirty="0" smtClean="0"/>
              <a:t>Load;</a:t>
            </a:r>
            <a:r>
              <a:rPr lang="en-NZ" baseline="0" dirty="0" smtClean="0"/>
              <a:t> </a:t>
            </a:r>
            <a:r>
              <a:rPr lang="en-NZ" dirty="0" smtClean="0"/>
              <a:t>pain, drugs, syringe driver</a:t>
            </a:r>
            <a:r>
              <a:rPr lang="en-NZ" baseline="0" dirty="0" smtClean="0"/>
              <a:t> placement, fragile skin, diagnosis – </a:t>
            </a:r>
            <a:r>
              <a:rPr lang="en-NZ" baseline="0" dirty="0" err="1" smtClean="0"/>
              <a:t>tumor</a:t>
            </a:r>
            <a:r>
              <a:rPr lang="en-NZ" baseline="0" dirty="0" smtClean="0"/>
              <a:t> sites, </a:t>
            </a:r>
            <a:r>
              <a:rPr lang="en-NZ" baseline="0" dirty="0" err="1" smtClean="0"/>
              <a:t>ascities</a:t>
            </a:r>
            <a:r>
              <a:rPr lang="en-NZ" baseline="0" dirty="0" smtClean="0"/>
              <a:t> (accumulation of fluid in the peritoneal cavity, causing abdominal swelling. It usually occurs when the liver stops working properly. But other conditions can also lead to this.) size and shape of person – often changes with their condition, </a:t>
            </a:r>
            <a:r>
              <a:rPr lang="en-NZ" baseline="0" dirty="0" err="1" smtClean="0"/>
              <a:t>eg</a:t>
            </a:r>
            <a:r>
              <a:rPr lang="en-NZ" baseline="0" dirty="0" smtClean="0"/>
              <a:t> </a:t>
            </a:r>
            <a:r>
              <a:rPr lang="en-NZ" baseline="0" dirty="0" err="1" smtClean="0"/>
              <a:t>v.swollen</a:t>
            </a:r>
            <a:r>
              <a:rPr lang="en-NZ" baseline="0" dirty="0" smtClean="0"/>
              <a:t> limbs</a:t>
            </a:r>
          </a:p>
          <a:p>
            <a:r>
              <a:rPr lang="en-NZ" baseline="0" dirty="0" smtClean="0"/>
              <a:t>Other co-</a:t>
            </a:r>
            <a:r>
              <a:rPr lang="en-NZ" baseline="0" dirty="0" err="1" smtClean="0"/>
              <a:t>morbities</a:t>
            </a:r>
            <a:r>
              <a:rPr lang="en-NZ" baseline="0" dirty="0" smtClean="0"/>
              <a:t> or problems – fractures</a:t>
            </a:r>
          </a:p>
          <a:p>
            <a:r>
              <a:rPr lang="en-NZ" baseline="0" dirty="0" smtClean="0"/>
              <a:t>Ability to participate, beliefs and choices, culture</a:t>
            </a:r>
          </a:p>
          <a:p>
            <a:r>
              <a:rPr lang="en-NZ" baseline="0" dirty="0" smtClean="0"/>
              <a:t>Higher risk of pressure areas? – skin condition/circulation/level of movement</a:t>
            </a:r>
            <a:endParaRPr lang="en-NZ" dirty="0" smtClean="0"/>
          </a:p>
          <a:p>
            <a:r>
              <a:rPr lang="en-NZ" dirty="0" smtClean="0"/>
              <a:t>Individual – fear, respect, our experience</a:t>
            </a:r>
            <a:r>
              <a:rPr lang="en-NZ" baseline="0" dirty="0" smtClean="0"/>
              <a:t> and learning  Are we in a hurry?</a:t>
            </a:r>
          </a:p>
          <a:p>
            <a:endParaRPr lang="en-NZ" baseline="0" dirty="0" smtClean="0"/>
          </a:p>
          <a:p>
            <a:r>
              <a:rPr lang="en-NZ" baseline="0" dirty="0" smtClean="0"/>
              <a:t>Task – mainly repositioning, comfort cares, oral care, catheter, wound dressings</a:t>
            </a:r>
          </a:p>
          <a:p>
            <a:r>
              <a:rPr lang="en-NZ" baseline="0" dirty="0" smtClean="0"/>
              <a:t>  SPEED of movement</a:t>
            </a:r>
          </a:p>
          <a:p>
            <a:r>
              <a:rPr lang="en-NZ" baseline="0" dirty="0" smtClean="0"/>
              <a:t>Environment – many and varied! Some in hospice some at home patient choice as well as family needs.</a:t>
            </a:r>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11</a:t>
            </a:fld>
            <a:endParaRPr lang="en-NZ"/>
          </a:p>
        </p:txBody>
      </p:sp>
    </p:spTree>
    <p:extLst>
      <p:ext uri="{BB962C8B-B14F-4D97-AF65-F5344CB8AC3E}">
        <p14:creationId xmlns:p14="http://schemas.microsoft.com/office/powerpoint/2010/main" val="39507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aseline="0" dirty="0" smtClean="0"/>
              <a:t>What differences might come with the new H&amp;S legislation?  Ignorance is no excuse!  You are liable to be fined as well as employer!</a:t>
            </a:r>
          </a:p>
          <a:p>
            <a:endParaRPr lang="en-NZ" baseline="0" dirty="0" smtClean="0"/>
          </a:p>
        </p:txBody>
      </p:sp>
      <p:sp>
        <p:nvSpPr>
          <p:cNvPr id="4" name="Slide Number Placeholder 3"/>
          <p:cNvSpPr>
            <a:spLocks noGrp="1"/>
          </p:cNvSpPr>
          <p:nvPr>
            <p:ph type="sldNum" sz="quarter" idx="10"/>
          </p:nvPr>
        </p:nvSpPr>
        <p:spPr/>
        <p:txBody>
          <a:bodyPr/>
          <a:lstStyle/>
          <a:p>
            <a:fld id="{4A2F54B5-E0F6-42C1-8610-92F1B5C07B1C}" type="slidenum">
              <a:rPr lang="en-NZ" smtClean="0"/>
              <a:t>12</a:t>
            </a:fld>
            <a:endParaRPr lang="en-NZ"/>
          </a:p>
        </p:txBody>
      </p:sp>
    </p:spTree>
    <p:extLst>
      <p:ext uri="{BB962C8B-B14F-4D97-AF65-F5344CB8AC3E}">
        <p14:creationId xmlns:p14="http://schemas.microsoft.com/office/powerpoint/2010/main" val="673228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White board?? </a:t>
            </a:r>
          </a:p>
          <a:p>
            <a:r>
              <a:rPr lang="en-NZ" dirty="0" smtClean="0"/>
              <a:t>Now lets look at some of these transfers and position in the bed with the pressure mapping system to show us how the pressure points change as the angles change.</a:t>
            </a:r>
          </a:p>
          <a:p>
            <a:r>
              <a:rPr lang="en-NZ" dirty="0" smtClean="0"/>
              <a:t>EB- remember to take photos of screen or screen shots for Nelson roadshow.</a:t>
            </a:r>
          </a:p>
          <a:p>
            <a:r>
              <a:rPr lang="en-NZ" dirty="0" smtClean="0"/>
              <a:t>Insert these here.</a:t>
            </a:r>
          </a:p>
          <a:p>
            <a:r>
              <a:rPr lang="en-NZ" dirty="0" smtClean="0"/>
              <a:t>Lying flat on bed – where is pressure first  NB what mattress are we on?</a:t>
            </a:r>
          </a:p>
          <a:p>
            <a:r>
              <a:rPr lang="en-NZ" dirty="0" smtClean="0"/>
              <a:t>Sit head up 30 degrees, 45, 65, 90?</a:t>
            </a:r>
          </a:p>
          <a:p>
            <a:r>
              <a:rPr lang="en-NZ" dirty="0" smtClean="0"/>
              <a:t>Sit head 45 degrees move feet up down</a:t>
            </a:r>
          </a:p>
          <a:p>
            <a:r>
              <a:rPr lang="en-NZ" dirty="0" smtClean="0"/>
              <a:t>Sit at 90 move feet</a:t>
            </a:r>
          </a:p>
          <a:p>
            <a:r>
              <a:rPr lang="en-NZ" dirty="0" smtClean="0"/>
              <a:t>How many degrees make a difference?</a:t>
            </a:r>
          </a:p>
          <a:p>
            <a:endParaRPr lang="en-NZ" dirty="0" smtClean="0"/>
          </a:p>
          <a:p>
            <a:r>
              <a:rPr lang="en-NZ" dirty="0" smtClean="0"/>
              <a:t>Slide sheets</a:t>
            </a:r>
          </a:p>
          <a:p>
            <a:r>
              <a:rPr lang="en-NZ" dirty="0" smtClean="0"/>
              <a:t>Practice – slide sheet insertion – think about and discuss under or oved bed sheet – why one or other?</a:t>
            </a:r>
            <a:r>
              <a:rPr lang="en-NZ" baseline="0" dirty="0" smtClean="0"/>
              <a:t>  </a:t>
            </a:r>
          </a:p>
          <a:p>
            <a:r>
              <a:rPr lang="en-NZ" baseline="0" dirty="0" smtClean="0"/>
              <a:t>Turn person on side45 and 90 degree turn where is the pressure now.  How  many </a:t>
            </a:r>
            <a:r>
              <a:rPr lang="en-NZ" baseline="0" dirty="0" err="1" smtClean="0"/>
              <a:t>dregrees</a:t>
            </a:r>
            <a:r>
              <a:rPr lang="en-NZ" baseline="0" dirty="0" smtClean="0"/>
              <a:t> make a difference? can we achieve smaller movements to relieve pressure and keep person comfortable? </a:t>
            </a:r>
          </a:p>
          <a:p>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13</a:t>
            </a:fld>
            <a:endParaRPr lang="en-NZ"/>
          </a:p>
        </p:txBody>
      </p:sp>
    </p:spTree>
    <p:extLst>
      <p:ext uri="{BB962C8B-B14F-4D97-AF65-F5344CB8AC3E}">
        <p14:creationId xmlns:p14="http://schemas.microsoft.com/office/powerpoint/2010/main" val="673228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 </a:t>
            </a:r>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14</a:t>
            </a:fld>
            <a:endParaRPr lang="en-NZ"/>
          </a:p>
        </p:txBody>
      </p:sp>
    </p:spTree>
    <p:extLst>
      <p:ext uri="{BB962C8B-B14F-4D97-AF65-F5344CB8AC3E}">
        <p14:creationId xmlns:p14="http://schemas.microsoft.com/office/powerpoint/2010/main" val="673228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Dame Cicely</a:t>
            </a:r>
            <a:r>
              <a:rPr lang="en-NZ" baseline="0" dirty="0" smtClean="0"/>
              <a:t> Saunders is one of the pioneers of Palliative care, and is recognised as the founder of the modern hospice movement. She received many honours and awards for her work. Dame Cicely was born in England in 1918  and died in July 2005, aged 87. She trained as a nurse, a medical social worker and finally as a physician.  She was involved in the care of patients with terminal illness from 1948, and was the founder of St Christopher’s Hospice in London.</a:t>
            </a:r>
          </a:p>
          <a:p>
            <a:endParaRPr lang="en-NZ" baseline="0" dirty="0" smtClean="0"/>
          </a:p>
          <a:p>
            <a:r>
              <a:rPr lang="en-NZ" dirty="0" smtClean="0"/>
              <a:t>Dame Cicely recognised the inadequacy of the care of the dying that was offered in hospitals.  So often, patients and families were told that "there was nothing more that could be done" a statement that Dame Cicely refused to accept.  Throughout her time at St Christopher's her watchword was "there is so much more to be done."</a:t>
            </a:r>
          </a:p>
          <a:p>
            <a:r>
              <a:rPr lang="en-NZ" dirty="0" smtClean="0"/>
              <a:t>Dame Cicely also understood that a dying person is more than a patient with symptoms to be controlled.  She became convinced of the paramount importance of combining excellent medical and nursing care with “holistic” support that recognised practical, emotional, social, and spiritual need.  She saw the dying person and the family as the unit of care and developed bereavement services at St Christopher's Hospice to extend support beyond the death of the patient. </a:t>
            </a:r>
          </a:p>
          <a:p>
            <a:endParaRPr lang="en-NZ" dirty="0" smtClean="0"/>
          </a:p>
          <a:p>
            <a:r>
              <a:rPr lang="en-NZ" dirty="0" smtClean="0"/>
              <a:t>At</a:t>
            </a:r>
            <a:r>
              <a:rPr lang="en-NZ" baseline="0" dirty="0" smtClean="0"/>
              <a:t> </a:t>
            </a:r>
            <a:r>
              <a:rPr lang="en-NZ" baseline="0" dirty="0" err="1" smtClean="0"/>
              <a:t>Te</a:t>
            </a:r>
            <a:r>
              <a:rPr lang="en-NZ" baseline="0" dirty="0" smtClean="0"/>
              <a:t> </a:t>
            </a:r>
            <a:r>
              <a:rPr lang="en-NZ" baseline="0" dirty="0" err="1" smtClean="0"/>
              <a:t>Omanga</a:t>
            </a:r>
            <a:r>
              <a:rPr lang="en-NZ" baseline="0" dirty="0" smtClean="0"/>
              <a:t> we have adopted many ideas from Dame </a:t>
            </a:r>
            <a:r>
              <a:rPr lang="en-NZ" baseline="0" dirty="0" err="1" smtClean="0"/>
              <a:t>Cicelys</a:t>
            </a:r>
            <a:r>
              <a:rPr lang="en-NZ" baseline="0" dirty="0" smtClean="0"/>
              <a:t> research and teachings.</a:t>
            </a:r>
          </a:p>
          <a:p>
            <a:endParaRPr lang="en-NZ" dirty="0" smtClean="0"/>
          </a:p>
          <a:p>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2</a:t>
            </a:fld>
            <a:endParaRPr lang="en-NZ"/>
          </a:p>
        </p:txBody>
      </p:sp>
    </p:spTree>
    <p:extLst>
      <p:ext uri="{BB962C8B-B14F-4D97-AF65-F5344CB8AC3E}">
        <p14:creationId xmlns:p14="http://schemas.microsoft.com/office/powerpoint/2010/main" val="257458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a:p>
            <a:endParaRPr lang="en-NZ" dirty="0" smtClean="0"/>
          </a:p>
          <a:p>
            <a:r>
              <a:rPr lang="en-NZ" dirty="0" smtClean="0"/>
              <a:t>Palliative care:</a:t>
            </a:r>
          </a:p>
          <a:p>
            <a:r>
              <a:rPr lang="en-NZ" dirty="0" smtClean="0"/>
              <a:t>•	provides relief from pain and other distressing symptoms;</a:t>
            </a:r>
          </a:p>
          <a:p>
            <a:r>
              <a:rPr lang="en-NZ" dirty="0" smtClean="0"/>
              <a:t>•	affirms life and regards dying as a normal process;</a:t>
            </a:r>
          </a:p>
          <a:p>
            <a:r>
              <a:rPr lang="en-NZ" dirty="0" smtClean="0"/>
              <a:t>•	intends neither to hasten or postpone death;</a:t>
            </a:r>
          </a:p>
          <a:p>
            <a:r>
              <a:rPr lang="en-NZ" dirty="0" smtClean="0"/>
              <a:t>•	integrates the psychological and spiritual aspects of patient care;</a:t>
            </a:r>
          </a:p>
          <a:p>
            <a:r>
              <a:rPr lang="en-NZ" dirty="0" smtClean="0"/>
              <a:t>•	offers a support system to help patients live as actively as possible until death;</a:t>
            </a:r>
          </a:p>
          <a:p>
            <a:r>
              <a:rPr lang="en-NZ" dirty="0" smtClean="0"/>
              <a:t>•	offers a support system to help the family cope during the patients illness and in their own bereavement;</a:t>
            </a:r>
          </a:p>
          <a:p>
            <a:r>
              <a:rPr lang="en-NZ" dirty="0" smtClean="0"/>
              <a:t>•	uses a team approach to address the needs of patients and their families, including bereavement counselling, if indicated;</a:t>
            </a:r>
          </a:p>
          <a:p>
            <a:r>
              <a:rPr lang="en-NZ" dirty="0" smtClean="0"/>
              <a:t>•	will enhance quality of life, and may also positively influence the course of illness;</a:t>
            </a:r>
          </a:p>
          <a:p>
            <a:r>
              <a:rPr lang="en-NZ" dirty="0" smtClean="0"/>
              <a:t>•	is applicable early in the course of illness, in conjunction with other therapies that are intended to prolong life, such as chemotherapy or radiation therapy, and includes those investigations needed to better understand and manage distressing clinical complications.</a:t>
            </a:r>
          </a:p>
          <a:p>
            <a:r>
              <a:rPr lang="en-NZ" dirty="0" smtClean="0"/>
              <a:t>http://www.who.int/cancer/palliative/definition/en/</a:t>
            </a:r>
          </a:p>
          <a:p>
            <a:endParaRPr lang="en-NZ" dirty="0" smtClean="0"/>
          </a:p>
          <a:p>
            <a:r>
              <a:rPr lang="en-NZ" dirty="0" smtClean="0"/>
              <a:t>These definitions</a:t>
            </a:r>
            <a:r>
              <a:rPr lang="en-NZ" baseline="0" dirty="0" smtClean="0"/>
              <a:t> are trying to show that Palliative care is about quality of life now. The main part of my role at the hospice to </a:t>
            </a:r>
            <a:r>
              <a:rPr lang="en-NZ" baseline="0" dirty="0" err="1" smtClean="0"/>
              <a:t>to</a:t>
            </a:r>
            <a:r>
              <a:rPr lang="en-NZ" baseline="0" dirty="0" smtClean="0"/>
              <a:t> assess and provide equipment to maintain independence as long as possible, and to make living at home a sustainable option for our </a:t>
            </a:r>
            <a:r>
              <a:rPr lang="en-NZ" baseline="0" dirty="0" err="1" smtClean="0"/>
              <a:t>paitents</a:t>
            </a:r>
            <a:r>
              <a:rPr lang="en-NZ" baseline="0" dirty="0" smtClean="0"/>
              <a:t>. </a:t>
            </a:r>
            <a:endParaRPr lang="en-NZ" dirty="0" smtClean="0"/>
          </a:p>
          <a:p>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3</a:t>
            </a:fld>
            <a:endParaRPr lang="en-NZ"/>
          </a:p>
        </p:txBody>
      </p:sp>
    </p:spTree>
    <p:extLst>
      <p:ext uri="{BB962C8B-B14F-4D97-AF65-F5344CB8AC3E}">
        <p14:creationId xmlns:p14="http://schemas.microsoft.com/office/powerpoint/2010/main" val="400285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a:p>
            <a:endParaRPr lang="en-NZ" dirty="0" smtClean="0"/>
          </a:p>
          <a:p>
            <a:r>
              <a:rPr lang="en-NZ" dirty="0" smtClean="0"/>
              <a:t>Palliative care:</a:t>
            </a:r>
          </a:p>
          <a:p>
            <a:r>
              <a:rPr lang="en-NZ" dirty="0" smtClean="0"/>
              <a:t>•	provides relief from pain and other distressing symptoms;</a:t>
            </a:r>
          </a:p>
          <a:p>
            <a:r>
              <a:rPr lang="en-NZ" dirty="0" smtClean="0"/>
              <a:t>•	affirms life and regards dying as a normal process;</a:t>
            </a:r>
          </a:p>
          <a:p>
            <a:r>
              <a:rPr lang="en-NZ" dirty="0" smtClean="0"/>
              <a:t>•	intends neither to hasten or postpone death;</a:t>
            </a:r>
          </a:p>
          <a:p>
            <a:r>
              <a:rPr lang="en-NZ" dirty="0" smtClean="0"/>
              <a:t>•	integrates the psychological and spiritual aspects of patient care;</a:t>
            </a:r>
          </a:p>
          <a:p>
            <a:r>
              <a:rPr lang="en-NZ" dirty="0" smtClean="0"/>
              <a:t>•	offers a support system to help patients live as actively as possible until death;</a:t>
            </a:r>
          </a:p>
          <a:p>
            <a:r>
              <a:rPr lang="en-NZ" dirty="0" smtClean="0"/>
              <a:t>•	offers a support system to help the family cope during the patients illness and in their own bereavement;</a:t>
            </a:r>
          </a:p>
          <a:p>
            <a:r>
              <a:rPr lang="en-NZ" dirty="0" smtClean="0"/>
              <a:t>•	uses a team approach to address the needs of patients and their families, including bereavement counselling, if indicated;</a:t>
            </a:r>
          </a:p>
          <a:p>
            <a:r>
              <a:rPr lang="en-NZ" dirty="0" smtClean="0"/>
              <a:t>•	will enhance quality of life, and may also positively influence the course of illness;</a:t>
            </a:r>
          </a:p>
          <a:p>
            <a:r>
              <a:rPr lang="en-NZ" dirty="0" smtClean="0"/>
              <a:t>•	is applicable early in the course of illness, in conjunction with other therapies that are intended to prolong life, such as chemotherapy or radiation therapy, and includes those investigations needed to better understand and manage distressing clinical complications.</a:t>
            </a:r>
          </a:p>
          <a:p>
            <a:r>
              <a:rPr lang="en-NZ" dirty="0" smtClean="0"/>
              <a:t>http://www.who.int/cancer/palliative/definition/en/</a:t>
            </a:r>
          </a:p>
          <a:p>
            <a:endParaRPr lang="en-NZ" dirty="0" smtClean="0"/>
          </a:p>
          <a:p>
            <a:r>
              <a:rPr lang="en-NZ" dirty="0" smtClean="0"/>
              <a:t>These definitions</a:t>
            </a:r>
            <a:r>
              <a:rPr lang="en-NZ" baseline="0" dirty="0" smtClean="0"/>
              <a:t> are trying to show that Palliative care is about quality of life now. The main part of my role at the hospice to </a:t>
            </a:r>
            <a:r>
              <a:rPr lang="en-NZ" baseline="0" dirty="0" err="1" smtClean="0"/>
              <a:t>to</a:t>
            </a:r>
            <a:r>
              <a:rPr lang="en-NZ" baseline="0" dirty="0" smtClean="0"/>
              <a:t> assess and provide equipment to maintain independence as long as possible, and to make living at home a sustainable option for our </a:t>
            </a:r>
            <a:r>
              <a:rPr lang="en-NZ" baseline="0" dirty="0" err="1" smtClean="0"/>
              <a:t>paitents</a:t>
            </a:r>
            <a:r>
              <a:rPr lang="en-NZ" baseline="0" dirty="0" smtClean="0"/>
              <a:t>. </a:t>
            </a:r>
            <a:endParaRPr lang="en-NZ" dirty="0" smtClean="0"/>
          </a:p>
          <a:p>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4</a:t>
            </a:fld>
            <a:endParaRPr lang="en-NZ"/>
          </a:p>
        </p:txBody>
      </p:sp>
    </p:spTree>
    <p:extLst>
      <p:ext uri="{BB962C8B-B14F-4D97-AF65-F5344CB8AC3E}">
        <p14:creationId xmlns:p14="http://schemas.microsoft.com/office/powerpoint/2010/main" val="4002854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Hutt Valley District Health Board serves a population of 145,835 people (2014/15 estimate).</a:t>
            </a:r>
          </a:p>
          <a:p>
            <a:endParaRPr lang="en-NZ" dirty="0" smtClean="0"/>
          </a:p>
          <a:p>
            <a:r>
              <a:rPr lang="en-NZ" dirty="0" smtClean="0"/>
              <a:t>Hutt’s population tends to be slightly younger than the national average.</a:t>
            </a:r>
          </a:p>
          <a:p>
            <a:r>
              <a:rPr lang="en-NZ" dirty="0" smtClean="0"/>
              <a:t>Hutt has a slightly higher proportion of Māori and Pacific people living there compared to the national average.</a:t>
            </a:r>
          </a:p>
          <a:p>
            <a:r>
              <a:rPr lang="en-NZ" dirty="0" smtClean="0"/>
              <a:t>Hutt has a relatively equal proportion of people in each section of the population when compared to the national average, with a slightly higher proportion of people in the least deprived section.</a:t>
            </a:r>
          </a:p>
          <a:p>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5</a:t>
            </a:fld>
            <a:endParaRPr lang="en-NZ"/>
          </a:p>
        </p:txBody>
      </p:sp>
    </p:spTree>
    <p:extLst>
      <p:ext uri="{BB962C8B-B14F-4D97-AF65-F5344CB8AC3E}">
        <p14:creationId xmlns:p14="http://schemas.microsoft.com/office/powerpoint/2010/main" val="2277292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6</a:t>
            </a:fld>
            <a:endParaRPr lang="en-NZ"/>
          </a:p>
        </p:txBody>
      </p:sp>
    </p:spTree>
    <p:extLst>
      <p:ext uri="{BB962C8B-B14F-4D97-AF65-F5344CB8AC3E}">
        <p14:creationId xmlns:p14="http://schemas.microsoft.com/office/powerpoint/2010/main" val="2378189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White board/post it notes/ big paper/pens</a:t>
            </a:r>
          </a:p>
          <a:p>
            <a:endParaRPr lang="en-NZ" dirty="0" smtClean="0"/>
          </a:p>
          <a:p>
            <a:r>
              <a:rPr lang="en-NZ" dirty="0" smtClean="0"/>
              <a:t>Load;</a:t>
            </a:r>
            <a:r>
              <a:rPr lang="en-NZ" baseline="0" dirty="0" smtClean="0"/>
              <a:t> </a:t>
            </a:r>
            <a:r>
              <a:rPr lang="en-NZ" dirty="0" smtClean="0"/>
              <a:t>pain, drugs, syringe driver</a:t>
            </a:r>
            <a:r>
              <a:rPr lang="en-NZ" baseline="0" dirty="0" smtClean="0"/>
              <a:t> placement, fragile skin, diagnosis – </a:t>
            </a:r>
            <a:r>
              <a:rPr lang="en-NZ" baseline="0" dirty="0" err="1" smtClean="0"/>
              <a:t>tumor</a:t>
            </a:r>
            <a:r>
              <a:rPr lang="en-NZ" baseline="0" dirty="0" smtClean="0"/>
              <a:t> sites, </a:t>
            </a:r>
            <a:r>
              <a:rPr lang="en-NZ" baseline="0" dirty="0" err="1" smtClean="0"/>
              <a:t>ascities</a:t>
            </a:r>
            <a:r>
              <a:rPr lang="en-NZ" baseline="0" dirty="0" smtClean="0"/>
              <a:t> (accumulation of fluid in the peritoneal cavity, causing abdominal swelling. It usually occurs when the liver stops working properly. But other conditions can also lead to this.) size and shape of person – often changes with their condition, </a:t>
            </a:r>
            <a:r>
              <a:rPr lang="en-NZ" baseline="0" dirty="0" err="1" smtClean="0"/>
              <a:t>eg</a:t>
            </a:r>
            <a:r>
              <a:rPr lang="en-NZ" baseline="0" dirty="0" smtClean="0"/>
              <a:t> </a:t>
            </a:r>
            <a:r>
              <a:rPr lang="en-NZ" baseline="0" dirty="0" err="1" smtClean="0"/>
              <a:t>v.swollen</a:t>
            </a:r>
            <a:r>
              <a:rPr lang="en-NZ" baseline="0" dirty="0" smtClean="0"/>
              <a:t> limbs</a:t>
            </a:r>
          </a:p>
          <a:p>
            <a:r>
              <a:rPr lang="en-NZ" baseline="0" dirty="0" smtClean="0"/>
              <a:t>Other co-</a:t>
            </a:r>
            <a:r>
              <a:rPr lang="en-NZ" baseline="0" dirty="0" err="1" smtClean="0"/>
              <a:t>morbities</a:t>
            </a:r>
            <a:r>
              <a:rPr lang="en-NZ" baseline="0" dirty="0" smtClean="0"/>
              <a:t> or problems – fractures</a:t>
            </a:r>
          </a:p>
          <a:p>
            <a:r>
              <a:rPr lang="en-NZ" baseline="0" dirty="0" smtClean="0"/>
              <a:t>Ability to participate, beliefs and choices, culture</a:t>
            </a:r>
          </a:p>
          <a:p>
            <a:r>
              <a:rPr lang="en-NZ" baseline="0" dirty="0" smtClean="0"/>
              <a:t>Higher risk of pressure areas? – skin condition/circulation/level of movement</a:t>
            </a:r>
            <a:endParaRPr lang="en-NZ" dirty="0" smtClean="0"/>
          </a:p>
          <a:p>
            <a:r>
              <a:rPr lang="en-NZ" dirty="0" smtClean="0"/>
              <a:t>Individual – fear, respect, our experience</a:t>
            </a:r>
            <a:r>
              <a:rPr lang="en-NZ" baseline="0" dirty="0" smtClean="0"/>
              <a:t> and learning  Are we in a hurry?</a:t>
            </a:r>
          </a:p>
          <a:p>
            <a:endParaRPr lang="en-NZ" baseline="0" dirty="0" smtClean="0"/>
          </a:p>
          <a:p>
            <a:r>
              <a:rPr lang="en-NZ" baseline="0" dirty="0" smtClean="0"/>
              <a:t>Task – mainly repositioning, comfort cares, oral care, catheter, wound dressings</a:t>
            </a:r>
          </a:p>
          <a:p>
            <a:r>
              <a:rPr lang="en-NZ" baseline="0" dirty="0" smtClean="0"/>
              <a:t>  SPEED of movement</a:t>
            </a:r>
          </a:p>
          <a:p>
            <a:r>
              <a:rPr lang="en-NZ" baseline="0" dirty="0" smtClean="0"/>
              <a:t>Environment – many and varied! Some in hospice some at home patient choice as well as family needs.</a:t>
            </a:r>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7</a:t>
            </a:fld>
            <a:endParaRPr lang="en-NZ"/>
          </a:p>
        </p:txBody>
      </p:sp>
    </p:spTree>
    <p:extLst>
      <p:ext uri="{BB962C8B-B14F-4D97-AF65-F5344CB8AC3E}">
        <p14:creationId xmlns:p14="http://schemas.microsoft.com/office/powerpoint/2010/main" val="39507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White board/post it notes/ big paper/pens</a:t>
            </a:r>
          </a:p>
          <a:p>
            <a:endParaRPr lang="en-NZ" dirty="0" smtClean="0"/>
          </a:p>
          <a:p>
            <a:r>
              <a:rPr lang="en-NZ" dirty="0" smtClean="0"/>
              <a:t>Load;</a:t>
            </a:r>
            <a:r>
              <a:rPr lang="en-NZ" baseline="0" dirty="0" smtClean="0"/>
              <a:t> </a:t>
            </a:r>
            <a:r>
              <a:rPr lang="en-NZ" dirty="0" smtClean="0"/>
              <a:t>pain, drugs, syringe driver</a:t>
            </a:r>
            <a:r>
              <a:rPr lang="en-NZ" baseline="0" dirty="0" smtClean="0"/>
              <a:t> placement PICC line (peripherally inserted central catheter)  , fragile skin, diagnosis – </a:t>
            </a:r>
            <a:r>
              <a:rPr lang="en-NZ" baseline="0" dirty="0" err="1" smtClean="0"/>
              <a:t>tumor</a:t>
            </a:r>
            <a:r>
              <a:rPr lang="en-NZ" baseline="0" dirty="0" smtClean="0"/>
              <a:t> sites, </a:t>
            </a:r>
            <a:r>
              <a:rPr lang="en-NZ" baseline="0" dirty="0" err="1" smtClean="0"/>
              <a:t>ascities</a:t>
            </a:r>
            <a:r>
              <a:rPr lang="en-NZ" baseline="0" dirty="0" smtClean="0"/>
              <a:t> (accumulation of fluid in the peritoneal cavity, causing abdominal swelling. It usually occurs when the liver stops working properly. But other conditions can also lead to this.) size and shape of person – often changes with their condition, </a:t>
            </a:r>
            <a:r>
              <a:rPr lang="en-NZ" baseline="0" dirty="0" err="1" smtClean="0"/>
              <a:t>eg</a:t>
            </a:r>
            <a:r>
              <a:rPr lang="en-NZ" baseline="0" dirty="0" smtClean="0"/>
              <a:t> </a:t>
            </a:r>
            <a:r>
              <a:rPr lang="en-NZ" baseline="0" dirty="0" err="1" smtClean="0"/>
              <a:t>v.swollen</a:t>
            </a:r>
            <a:r>
              <a:rPr lang="en-NZ" baseline="0" dirty="0" smtClean="0"/>
              <a:t> limbs</a:t>
            </a:r>
          </a:p>
          <a:p>
            <a:r>
              <a:rPr lang="en-NZ" baseline="0" dirty="0" smtClean="0"/>
              <a:t>Other co-</a:t>
            </a:r>
            <a:r>
              <a:rPr lang="en-NZ" baseline="0" dirty="0" err="1" smtClean="0"/>
              <a:t>morbities</a:t>
            </a:r>
            <a:r>
              <a:rPr lang="en-NZ" baseline="0" dirty="0" smtClean="0"/>
              <a:t> or problems – fractures</a:t>
            </a:r>
          </a:p>
          <a:p>
            <a:r>
              <a:rPr lang="en-NZ" baseline="0" dirty="0" smtClean="0"/>
              <a:t>Ability to participate, beliefs and choices, culture</a:t>
            </a:r>
          </a:p>
          <a:p>
            <a:r>
              <a:rPr lang="en-NZ" baseline="0" dirty="0" smtClean="0"/>
              <a:t>Higher risk of pressure areas? – skin condition/circulation/level of movement</a:t>
            </a:r>
            <a:endParaRPr lang="en-NZ" dirty="0" smtClean="0"/>
          </a:p>
          <a:p>
            <a:r>
              <a:rPr lang="en-NZ" dirty="0" smtClean="0"/>
              <a:t>Individual – fear, respect, our experience</a:t>
            </a:r>
            <a:r>
              <a:rPr lang="en-NZ" baseline="0" dirty="0" smtClean="0"/>
              <a:t> and learning  Are we in a hurry?</a:t>
            </a:r>
          </a:p>
          <a:p>
            <a:endParaRPr lang="en-NZ" baseline="0" dirty="0" smtClean="0"/>
          </a:p>
          <a:p>
            <a:r>
              <a:rPr lang="en-NZ" baseline="0" dirty="0" smtClean="0"/>
              <a:t>Task – mainly repositioning, comfort cares, oral care, catheter, wound dressings</a:t>
            </a:r>
          </a:p>
          <a:p>
            <a:r>
              <a:rPr lang="en-NZ" baseline="0" dirty="0" smtClean="0"/>
              <a:t>  SPEED of movement</a:t>
            </a:r>
          </a:p>
          <a:p>
            <a:r>
              <a:rPr lang="en-NZ" baseline="0" dirty="0" smtClean="0"/>
              <a:t>Environment – many and varied! Some in hospice some at home patient choice as well as family needs.</a:t>
            </a:r>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8</a:t>
            </a:fld>
            <a:endParaRPr lang="en-NZ"/>
          </a:p>
        </p:txBody>
      </p:sp>
    </p:spTree>
    <p:extLst>
      <p:ext uri="{BB962C8B-B14F-4D97-AF65-F5344CB8AC3E}">
        <p14:creationId xmlns:p14="http://schemas.microsoft.com/office/powerpoint/2010/main" val="39507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White board/post it notes/ big paper/pens</a:t>
            </a:r>
          </a:p>
          <a:p>
            <a:endParaRPr lang="en-NZ" dirty="0" smtClean="0"/>
          </a:p>
          <a:p>
            <a:r>
              <a:rPr lang="en-NZ" dirty="0" smtClean="0"/>
              <a:t>Load;</a:t>
            </a:r>
            <a:r>
              <a:rPr lang="en-NZ" baseline="0" dirty="0" smtClean="0"/>
              <a:t> </a:t>
            </a:r>
            <a:r>
              <a:rPr lang="en-NZ" dirty="0" smtClean="0"/>
              <a:t>pain, drugs, syringe driver</a:t>
            </a:r>
            <a:r>
              <a:rPr lang="en-NZ" baseline="0" dirty="0" smtClean="0"/>
              <a:t> placement, fragile skin, diagnosis – </a:t>
            </a:r>
            <a:r>
              <a:rPr lang="en-NZ" baseline="0" dirty="0" err="1" smtClean="0"/>
              <a:t>tumor</a:t>
            </a:r>
            <a:r>
              <a:rPr lang="en-NZ" baseline="0" dirty="0" smtClean="0"/>
              <a:t> sites, </a:t>
            </a:r>
            <a:r>
              <a:rPr lang="en-NZ" baseline="0" dirty="0" err="1" smtClean="0"/>
              <a:t>ascities</a:t>
            </a:r>
            <a:r>
              <a:rPr lang="en-NZ" baseline="0" dirty="0" smtClean="0"/>
              <a:t> (accumulation of fluid in the peritoneal cavity, causing abdominal swelling. It usually occurs when the liver stops working properly. But other conditions can also lead to this.) size and shape of person – often changes with their condition, </a:t>
            </a:r>
            <a:r>
              <a:rPr lang="en-NZ" baseline="0" dirty="0" err="1" smtClean="0"/>
              <a:t>eg</a:t>
            </a:r>
            <a:r>
              <a:rPr lang="en-NZ" baseline="0" dirty="0" smtClean="0"/>
              <a:t> </a:t>
            </a:r>
            <a:r>
              <a:rPr lang="en-NZ" baseline="0" dirty="0" err="1" smtClean="0"/>
              <a:t>v.swollen</a:t>
            </a:r>
            <a:r>
              <a:rPr lang="en-NZ" baseline="0" dirty="0" smtClean="0"/>
              <a:t> limbs</a:t>
            </a:r>
          </a:p>
          <a:p>
            <a:r>
              <a:rPr lang="en-NZ" baseline="0" dirty="0" smtClean="0"/>
              <a:t>Other co-</a:t>
            </a:r>
            <a:r>
              <a:rPr lang="en-NZ" baseline="0" dirty="0" err="1" smtClean="0"/>
              <a:t>morbities</a:t>
            </a:r>
            <a:r>
              <a:rPr lang="en-NZ" baseline="0" dirty="0" smtClean="0"/>
              <a:t> or problems – fractures</a:t>
            </a:r>
          </a:p>
          <a:p>
            <a:r>
              <a:rPr lang="en-NZ" baseline="0" dirty="0" smtClean="0"/>
              <a:t>Ability to participate, beliefs and choices, culture</a:t>
            </a:r>
          </a:p>
          <a:p>
            <a:r>
              <a:rPr lang="en-NZ" baseline="0" dirty="0" smtClean="0"/>
              <a:t>Higher risk of pressure areas? – skin condition/circulation/level of movement</a:t>
            </a:r>
            <a:endParaRPr lang="en-NZ" dirty="0" smtClean="0"/>
          </a:p>
          <a:p>
            <a:r>
              <a:rPr lang="en-NZ" dirty="0" smtClean="0"/>
              <a:t>Individual – fear, respect, our experience</a:t>
            </a:r>
            <a:r>
              <a:rPr lang="en-NZ" baseline="0" dirty="0" smtClean="0"/>
              <a:t> and learning  Are we in a hurry?</a:t>
            </a:r>
          </a:p>
          <a:p>
            <a:endParaRPr lang="en-NZ" baseline="0" dirty="0" smtClean="0"/>
          </a:p>
          <a:p>
            <a:r>
              <a:rPr lang="en-NZ" baseline="0" dirty="0" smtClean="0"/>
              <a:t>Task – mainly repositioning, comfort cares, oral care, catheter, wound dressings</a:t>
            </a:r>
          </a:p>
          <a:p>
            <a:r>
              <a:rPr lang="en-NZ" baseline="0" dirty="0" smtClean="0"/>
              <a:t>  SPEED of movement</a:t>
            </a:r>
          </a:p>
          <a:p>
            <a:r>
              <a:rPr lang="en-NZ" baseline="0" dirty="0" smtClean="0"/>
              <a:t>Environment – many and varied! Some in hospice some at home patient choice as well as family needs.</a:t>
            </a:r>
            <a:endParaRPr lang="en-NZ" dirty="0"/>
          </a:p>
        </p:txBody>
      </p:sp>
      <p:sp>
        <p:nvSpPr>
          <p:cNvPr id="4" name="Slide Number Placeholder 3"/>
          <p:cNvSpPr>
            <a:spLocks noGrp="1"/>
          </p:cNvSpPr>
          <p:nvPr>
            <p:ph type="sldNum" sz="quarter" idx="10"/>
          </p:nvPr>
        </p:nvSpPr>
        <p:spPr/>
        <p:txBody>
          <a:bodyPr/>
          <a:lstStyle/>
          <a:p>
            <a:fld id="{4A2F54B5-E0F6-42C1-8610-92F1B5C07B1C}" type="slidenum">
              <a:rPr lang="en-NZ" smtClean="0"/>
              <a:t>9</a:t>
            </a:fld>
            <a:endParaRPr lang="en-NZ"/>
          </a:p>
        </p:txBody>
      </p:sp>
    </p:spTree>
    <p:extLst>
      <p:ext uri="{BB962C8B-B14F-4D97-AF65-F5344CB8AC3E}">
        <p14:creationId xmlns:p14="http://schemas.microsoft.com/office/powerpoint/2010/main" val="39507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C5FF4D42-FDCF-438B-9CF1-A6EA234993DE}" type="datetimeFigureOut">
              <a:rPr lang="en-NZ" smtClean="0"/>
              <a:pPr/>
              <a:t>7/05/2015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FF4D42-FDCF-438B-9CF1-A6EA234993DE}" type="datetimeFigureOut">
              <a:rPr lang="en-NZ" smtClean="0"/>
              <a:pPr/>
              <a:t>7/05/2015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FF4D42-FDCF-438B-9CF1-A6EA234993DE}" type="datetimeFigureOut">
              <a:rPr lang="en-NZ" smtClean="0"/>
              <a:pPr/>
              <a:t>7/05/2015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FF4D42-FDCF-438B-9CF1-A6EA234993DE}" type="datetimeFigureOut">
              <a:rPr lang="en-NZ" smtClean="0"/>
              <a:pPr/>
              <a:t>7/05/2015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FF4D42-FDCF-438B-9CF1-A6EA234993DE}" type="datetimeFigureOut">
              <a:rPr lang="en-NZ" smtClean="0"/>
              <a:pPr/>
              <a:t>7/05/2015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C5FF4D42-FDCF-438B-9CF1-A6EA234993DE}" type="datetimeFigureOut">
              <a:rPr lang="en-NZ" smtClean="0"/>
              <a:pPr/>
              <a:t>7/05/2015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5FF4D42-FDCF-438B-9CF1-A6EA234993DE}" type="datetimeFigureOut">
              <a:rPr lang="en-NZ" smtClean="0"/>
              <a:pPr/>
              <a:t>7/05/2015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C5FF4D42-FDCF-438B-9CF1-A6EA234993DE}" type="datetimeFigureOut">
              <a:rPr lang="en-NZ" smtClean="0"/>
              <a:pPr/>
              <a:t>7/05/2015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FF4D42-FDCF-438B-9CF1-A6EA234993DE}" type="datetimeFigureOut">
              <a:rPr lang="en-NZ" smtClean="0"/>
              <a:pPr/>
              <a:t>7/05/2015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FF4D42-FDCF-438B-9CF1-A6EA234993DE}" type="datetimeFigureOut">
              <a:rPr lang="en-NZ" smtClean="0"/>
              <a:pPr/>
              <a:t>7/05/2015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FF4D42-FDCF-438B-9CF1-A6EA234993DE}" type="datetimeFigureOut">
              <a:rPr lang="en-NZ" smtClean="0"/>
              <a:pPr/>
              <a:t>7/05/2015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BD24D26-929B-46FD-B4B4-4151BA5AE32C}"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FF4D42-FDCF-438B-9CF1-A6EA234993DE}" type="datetimeFigureOut">
              <a:rPr lang="en-NZ" smtClean="0"/>
              <a:pPr/>
              <a:t>7/05/2015</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24D26-929B-46FD-B4B4-4151BA5AE32C}"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www.who.int/cancer/palliative/definition/en/" TargetMode="External"/><Relationship Id="rId5" Type="http://schemas.openxmlformats.org/officeDocument/2006/relationships/hyperlink" Target="http://www.cancercontrolnz.govt.nz/" TargetMode="External"/><Relationship Id="rId4" Type="http://schemas.openxmlformats.org/officeDocument/2006/relationships/hyperlink" Target="http://www.dol.govt.nz/hs/publications/hseact-tex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a:bodyPr>
          <a:lstStyle/>
          <a:p>
            <a:r>
              <a:rPr lang="en-NZ" sz="3200" b="1" dirty="0" smtClean="0">
                <a:latin typeface="Arial" pitchFamily="34" charset="0"/>
                <a:cs typeface="Arial" pitchFamily="34" charset="0"/>
              </a:rPr>
              <a:t>Moving and  Handling Palliative Care Patients</a:t>
            </a:r>
            <a:endParaRPr lang="en-NZ" sz="3200" b="1" dirty="0">
              <a:latin typeface="Arial" pitchFamily="34" charset="0"/>
              <a:cs typeface="Arial" pitchFamily="34" charset="0"/>
            </a:endParaRPr>
          </a:p>
        </p:txBody>
      </p:sp>
      <p:sp>
        <p:nvSpPr>
          <p:cNvPr id="8" name="Content Placeholder 7"/>
          <p:cNvSpPr>
            <a:spLocks noGrp="1"/>
          </p:cNvSpPr>
          <p:nvPr>
            <p:ph type="subTitle" idx="1"/>
          </p:nvPr>
        </p:nvSpPr>
        <p:spPr>
          <a:xfrm>
            <a:off x="1371600" y="4149080"/>
            <a:ext cx="6400800" cy="1489720"/>
          </a:xfrm>
        </p:spPr>
        <p:txBody>
          <a:bodyPr>
            <a:normAutofit/>
          </a:bodyPr>
          <a:lstStyle/>
          <a:p>
            <a:r>
              <a:rPr lang="en-NZ" sz="2000" dirty="0" smtClean="0">
                <a:solidFill>
                  <a:schemeClr val="tx1"/>
                </a:solidFill>
                <a:latin typeface="Arial" pitchFamily="34" charset="0"/>
                <a:cs typeface="Arial" pitchFamily="34" charset="0"/>
              </a:rPr>
              <a:t>Eleanor Barrett </a:t>
            </a:r>
          </a:p>
          <a:p>
            <a:r>
              <a:rPr lang="en-NZ" sz="2000" dirty="0" smtClean="0">
                <a:solidFill>
                  <a:schemeClr val="tx1"/>
                </a:solidFill>
                <a:latin typeface="Arial" pitchFamily="34" charset="0"/>
                <a:cs typeface="Arial" pitchFamily="34" charset="0"/>
              </a:rPr>
              <a:t>Occupational Therapist</a:t>
            </a:r>
            <a:endParaRPr lang="en-NZ" sz="2000" dirty="0">
              <a:solidFill>
                <a:schemeClr val="tx1"/>
              </a:solidFill>
              <a:latin typeface="Arial" pitchFamily="34" charset="0"/>
              <a:cs typeface="Arial" pitchFamily="34" charset="0"/>
            </a:endParaRPr>
          </a:p>
        </p:txBody>
      </p:sp>
      <p:pic>
        <p:nvPicPr>
          <p:cNvPr id="6" name="Content Placeholder 5" descr="Hospice Long.jpg"/>
          <p:cNvPicPr>
            <a:picLocks noGrp="1" noChangeAspect="1"/>
          </p:cNvPicPr>
          <p:nvPr>
            <p:ph sz="half" idx="4294967295"/>
          </p:nvPr>
        </p:nvPicPr>
        <p:blipFill>
          <a:blip r:embed="rId3" cstate="print"/>
          <a:stretch>
            <a:fillRect/>
          </a:stretch>
        </p:blipFill>
        <p:spPr>
          <a:xfrm>
            <a:off x="6191250" y="6021388"/>
            <a:ext cx="2952750" cy="650875"/>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Autofit/>
          </a:bodyPr>
          <a:lstStyle/>
          <a:p>
            <a:r>
              <a:rPr lang="en-NZ" sz="3200" b="1" dirty="0">
                <a:latin typeface="Arial" pitchFamily="34" charset="0"/>
                <a:cs typeface="Arial" pitchFamily="34" charset="0"/>
              </a:rPr>
              <a:t>What makes care of the dying patient different?</a:t>
            </a:r>
            <a:br>
              <a:rPr lang="en-NZ" sz="3200" b="1" dirty="0">
                <a:latin typeface="Arial" pitchFamily="34" charset="0"/>
                <a:cs typeface="Arial" pitchFamily="34" charset="0"/>
              </a:rPr>
            </a:b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827584" y="1340768"/>
            <a:ext cx="7704856" cy="4525963"/>
          </a:xfrm>
        </p:spPr>
        <p:txBody>
          <a:bodyPr>
            <a:normAutofit/>
          </a:bodyPr>
          <a:lstStyle/>
          <a:p>
            <a:endParaRPr lang="en-NZ" sz="2000" dirty="0">
              <a:latin typeface="Arial" pitchFamily="34" charset="0"/>
              <a:cs typeface="Arial" pitchFamily="34" charset="0"/>
            </a:endParaRPr>
          </a:p>
          <a:p>
            <a:endParaRPr lang="en-NZ" dirty="0">
              <a:latin typeface="Arial" pitchFamily="34" charset="0"/>
              <a:cs typeface="Arial" pitchFamily="34" charset="0"/>
            </a:endParaRPr>
          </a:p>
          <a:p>
            <a:endParaRPr lang="en-NZ" dirty="0">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506102152"/>
              </p:ext>
            </p:extLst>
          </p:nvPr>
        </p:nvGraphicFramePr>
        <p:xfrm>
          <a:off x="539549" y="1484784"/>
          <a:ext cx="7920882" cy="4579430"/>
        </p:xfrm>
        <a:graphic>
          <a:graphicData uri="http://schemas.openxmlformats.org/drawingml/2006/table">
            <a:tbl>
              <a:tblPr firstRow="1" firstCol="1" bandRow="1"/>
              <a:tblGrid>
                <a:gridCol w="4176467"/>
                <a:gridCol w="3744415"/>
              </a:tblGrid>
              <a:tr h="3727899">
                <a:tc>
                  <a:txBody>
                    <a:bodyPr/>
                    <a:lstStyle/>
                    <a:p>
                      <a:pPr>
                        <a:lnSpc>
                          <a:spcPct val="115000"/>
                        </a:lnSpc>
                        <a:spcAft>
                          <a:spcPts val="0"/>
                        </a:spcAft>
                      </a:pPr>
                      <a:r>
                        <a:rPr lang="en-NZ" sz="2000" dirty="0" smtClean="0">
                          <a:effectLst/>
                          <a:latin typeface="Arial"/>
                          <a:ea typeface="Calibri"/>
                          <a:cs typeface="Times New Roman"/>
                        </a:rPr>
                        <a:t>Repositioning/pressure relief</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Comfort cares/ bed bath</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Hot towel sponge wash</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Oral care</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Catheter care</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Colostomy care</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Wound dressings </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Bowel cares</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Managing toileting </a:t>
                      </a:r>
                      <a:r>
                        <a:rPr lang="en-NZ" sz="2000" dirty="0" smtClean="0">
                          <a:effectLst/>
                          <a:latin typeface="Arial"/>
                          <a:ea typeface="Calibri"/>
                          <a:cs typeface="Times New Roman"/>
                        </a:rPr>
                        <a:t>needs</a:t>
                      </a:r>
                    </a:p>
                    <a:p>
                      <a:pPr>
                        <a:lnSpc>
                          <a:spcPct val="115000"/>
                        </a:lnSpc>
                        <a:spcAft>
                          <a:spcPts val="0"/>
                        </a:spcAft>
                      </a:pPr>
                      <a:r>
                        <a:rPr lang="en-NZ" sz="2000" dirty="0" smtClean="0">
                          <a:effectLst/>
                          <a:latin typeface="Arial"/>
                          <a:ea typeface="Calibri"/>
                          <a:cs typeface="Times New Roman"/>
                        </a:rPr>
                        <a:t>Planning and forethought</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Inserting/removing medication access </a:t>
                      </a:r>
                      <a:r>
                        <a:rPr lang="en-NZ" sz="2000" dirty="0" smtClean="0">
                          <a:effectLst/>
                          <a:latin typeface="Arial"/>
                          <a:ea typeface="Calibri"/>
                          <a:cs typeface="Times New Roman"/>
                        </a:rPr>
                        <a:t>lines</a:t>
                      </a:r>
                      <a:r>
                        <a:rPr lang="en-NZ" sz="1100" dirty="0">
                          <a:effectLst/>
                          <a:latin typeface="Arial"/>
                          <a:ea typeface="Calibri"/>
                          <a:cs typeface="Times New Roman"/>
                        </a:rPr>
                        <a:t> </a:t>
                      </a:r>
                      <a:endParaRPr lang="en-NZ" sz="1100" dirty="0">
                        <a:effectLst/>
                        <a:latin typeface="Calibri"/>
                        <a:ea typeface="Calibri"/>
                        <a:cs typeface="Times New Roman"/>
                      </a:endParaRPr>
                    </a:p>
                    <a:p>
                      <a:pPr>
                        <a:lnSpc>
                          <a:spcPct val="115000"/>
                        </a:lnSpc>
                        <a:spcAft>
                          <a:spcPts val="0"/>
                        </a:spcAft>
                      </a:pPr>
                      <a:r>
                        <a:rPr lang="en-NZ" sz="1100" dirty="0">
                          <a:effectLst/>
                          <a:latin typeface="Arial"/>
                          <a:ea typeface="Calibri"/>
                          <a:cs typeface="Times New Roman"/>
                        </a:rPr>
                        <a:t> </a:t>
                      </a:r>
                      <a:endParaRPr lang="en-NZ" sz="1100" dirty="0">
                        <a:effectLst/>
                        <a:latin typeface="Calibri"/>
                        <a:ea typeface="Calibri"/>
                        <a:cs typeface="Times New Roman"/>
                      </a:endParaRPr>
                    </a:p>
                    <a:p>
                      <a:pPr>
                        <a:lnSpc>
                          <a:spcPct val="115000"/>
                        </a:lnSpc>
                        <a:spcAft>
                          <a:spcPts val="0"/>
                        </a:spcAft>
                      </a:pPr>
                      <a:r>
                        <a:rPr lang="en-NZ" sz="1100" dirty="0">
                          <a:effectLst/>
                          <a:latin typeface="Arial"/>
                          <a:ea typeface="Calibri"/>
                          <a:cs typeface="Times New Roman"/>
                        </a:rPr>
                        <a:t> </a:t>
                      </a:r>
                      <a:endParaRPr lang="en-NZ"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2000" dirty="0">
                          <a:effectLst/>
                          <a:latin typeface="Arial"/>
                          <a:ea typeface="Calibri"/>
                          <a:cs typeface="Times New Roman"/>
                        </a:rPr>
                        <a:t>Sitting with a dying person – holding their hand, wiping away body fluids – think about where you position yourself as you may be some time. </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 </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Holding the phone to a patients </a:t>
                      </a:r>
                      <a:r>
                        <a:rPr lang="en-NZ" sz="2000" dirty="0" smtClean="0">
                          <a:effectLst/>
                          <a:latin typeface="Arial"/>
                          <a:ea typeface="Calibri"/>
                          <a:cs typeface="Times New Roman"/>
                        </a:rPr>
                        <a:t>ear</a:t>
                      </a:r>
                    </a:p>
                    <a:p>
                      <a:pPr>
                        <a:lnSpc>
                          <a:spcPct val="115000"/>
                        </a:lnSpc>
                        <a:spcAft>
                          <a:spcPts val="0"/>
                        </a:spcAft>
                      </a:pPr>
                      <a:endParaRPr lang="en-NZ" sz="2000" dirty="0" smtClean="0">
                        <a:effectLst/>
                        <a:latin typeface="Arial"/>
                        <a:ea typeface="Calibri"/>
                        <a:cs typeface="Times New Roman"/>
                      </a:endParaRPr>
                    </a:p>
                    <a:p>
                      <a:pPr>
                        <a:lnSpc>
                          <a:spcPct val="115000"/>
                        </a:lnSpc>
                        <a:spcAft>
                          <a:spcPts val="0"/>
                        </a:spcAft>
                      </a:pPr>
                      <a:endParaRPr lang="en-NZ" sz="2000" dirty="0" smtClean="0">
                        <a:effectLst/>
                        <a:latin typeface="Arial"/>
                        <a:ea typeface="Calibri"/>
                        <a:cs typeface="Times New Roman"/>
                      </a:endParaRPr>
                    </a:p>
                    <a:p>
                      <a:pPr>
                        <a:lnSpc>
                          <a:spcPct val="115000"/>
                        </a:lnSpc>
                        <a:spcAft>
                          <a:spcPts val="0"/>
                        </a:spcAft>
                      </a:pPr>
                      <a:r>
                        <a:rPr lang="en-NZ" sz="2000" dirty="0" smtClean="0">
                          <a:effectLst/>
                          <a:latin typeface="Arial"/>
                          <a:ea typeface="Calibri"/>
                          <a:cs typeface="Times New Roman"/>
                        </a:rPr>
                        <a:t>Infection control</a:t>
                      </a:r>
                    </a:p>
                    <a:p>
                      <a:pPr>
                        <a:lnSpc>
                          <a:spcPct val="115000"/>
                        </a:lnSpc>
                        <a:spcAft>
                          <a:spcPts val="0"/>
                        </a:spcAft>
                      </a:pPr>
                      <a:r>
                        <a:rPr lang="en-NZ" sz="2000" dirty="0" smtClean="0">
                          <a:effectLst/>
                          <a:latin typeface="Arial"/>
                          <a:ea typeface="Calibri"/>
                          <a:cs typeface="Times New Roman"/>
                        </a:rPr>
                        <a:t>Use of protective clothing</a:t>
                      </a:r>
                      <a:endParaRPr lang="en-NZ" sz="2000" dirty="0">
                        <a:effectLst/>
                        <a:latin typeface="Calibri"/>
                        <a:ea typeface="Calibri"/>
                        <a:cs typeface="Times New Roman"/>
                      </a:endParaRPr>
                    </a:p>
                    <a:p>
                      <a:pPr>
                        <a:lnSpc>
                          <a:spcPct val="115000"/>
                        </a:lnSpc>
                        <a:spcAft>
                          <a:spcPts val="0"/>
                        </a:spcAft>
                      </a:pPr>
                      <a:r>
                        <a:rPr lang="en-NZ" sz="1100" dirty="0">
                          <a:effectLst/>
                          <a:latin typeface="Arial"/>
                          <a:ea typeface="Calibri"/>
                          <a:cs typeface="Times New Roman"/>
                        </a:rPr>
                        <a:t> </a:t>
                      </a:r>
                      <a:endParaRPr lang="en-NZ" sz="1100" dirty="0">
                        <a:effectLst/>
                        <a:latin typeface="Calibri"/>
                        <a:ea typeface="Calibri"/>
                        <a:cs typeface="Times New Roman"/>
                      </a:endParaRPr>
                    </a:p>
                    <a:p>
                      <a:pPr>
                        <a:lnSpc>
                          <a:spcPct val="115000"/>
                        </a:lnSpc>
                        <a:spcAft>
                          <a:spcPts val="0"/>
                        </a:spcAft>
                      </a:pPr>
                      <a:r>
                        <a:rPr lang="en-NZ" sz="1100" dirty="0">
                          <a:effectLst/>
                          <a:latin typeface="Arial"/>
                          <a:ea typeface="Calibri"/>
                          <a:cs typeface="Times New Roman"/>
                        </a:rPr>
                        <a:t> </a:t>
                      </a:r>
                      <a:endParaRPr lang="en-NZ"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738931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Autofit/>
          </a:bodyPr>
          <a:lstStyle/>
          <a:p>
            <a:r>
              <a:rPr lang="en-NZ" sz="3200" b="1" dirty="0">
                <a:latin typeface="Arial" pitchFamily="34" charset="0"/>
                <a:cs typeface="Arial" pitchFamily="34" charset="0"/>
              </a:rPr>
              <a:t>What makes care of the dying patient different?</a:t>
            </a:r>
            <a:br>
              <a:rPr lang="en-NZ" sz="3200" b="1" dirty="0">
                <a:latin typeface="Arial" pitchFamily="34" charset="0"/>
                <a:cs typeface="Arial" pitchFamily="34" charset="0"/>
              </a:rPr>
            </a:b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827584" y="1340768"/>
            <a:ext cx="7704856" cy="4525963"/>
          </a:xfrm>
        </p:spPr>
        <p:txBody>
          <a:bodyPr>
            <a:normAutofit/>
          </a:bodyPr>
          <a:lstStyle/>
          <a:p>
            <a:endParaRPr lang="en-NZ" sz="2000" dirty="0">
              <a:latin typeface="Arial" pitchFamily="34" charset="0"/>
              <a:cs typeface="Arial" pitchFamily="34" charset="0"/>
            </a:endParaRPr>
          </a:p>
          <a:p>
            <a:endParaRPr lang="en-NZ" dirty="0">
              <a:latin typeface="Arial" pitchFamily="34" charset="0"/>
              <a:cs typeface="Arial" pitchFamily="34" charset="0"/>
            </a:endParaRPr>
          </a:p>
          <a:p>
            <a:pPr marL="0" indent="0">
              <a:buNone/>
            </a:pPr>
            <a:endParaRPr lang="en-NZ" dirty="0">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924643261"/>
              </p:ext>
            </p:extLst>
          </p:nvPr>
        </p:nvGraphicFramePr>
        <p:xfrm>
          <a:off x="611559" y="1412776"/>
          <a:ext cx="7920880" cy="4154735"/>
        </p:xfrm>
        <a:graphic>
          <a:graphicData uri="http://schemas.openxmlformats.org/drawingml/2006/table">
            <a:tbl>
              <a:tblPr firstRow="1" firstCol="1" bandRow="1"/>
              <a:tblGrid>
                <a:gridCol w="4536505"/>
                <a:gridCol w="3384375"/>
              </a:tblGrid>
              <a:tr h="468052">
                <a:tc>
                  <a:txBody>
                    <a:bodyPr/>
                    <a:lstStyle/>
                    <a:p>
                      <a:pPr algn="ctr">
                        <a:lnSpc>
                          <a:spcPct val="115000"/>
                        </a:lnSpc>
                        <a:spcAft>
                          <a:spcPts val="0"/>
                        </a:spcAft>
                      </a:pPr>
                      <a:r>
                        <a:rPr lang="en-NZ" sz="2000" b="1" dirty="0">
                          <a:effectLst/>
                          <a:latin typeface="Arial" panose="020B0604020202020204" pitchFamily="34" charset="0"/>
                          <a:ea typeface="Calibri"/>
                          <a:cs typeface="Arial" panose="020B0604020202020204" pitchFamily="34" charset="0"/>
                        </a:rPr>
                        <a:t>Patients Home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NZ" sz="2000" b="1" dirty="0">
                          <a:effectLst/>
                          <a:latin typeface="Arial" panose="020B0604020202020204" pitchFamily="34" charset="0"/>
                          <a:ea typeface="Calibri"/>
                          <a:cs typeface="Arial" panose="020B0604020202020204" pitchFamily="34" charset="0"/>
                        </a:rPr>
                        <a:t>Hospice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76364">
                <a:tc>
                  <a:txBody>
                    <a:bodyPr/>
                    <a:lstStyle/>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What equipment is in place?</a:t>
                      </a:r>
                    </a:p>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Hospital Bed / own bed? Height, width? </a:t>
                      </a:r>
                    </a:p>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Slide sheets?</a:t>
                      </a:r>
                    </a:p>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Pressure care mattress?</a:t>
                      </a:r>
                    </a:p>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Other people and </a:t>
                      </a:r>
                      <a:r>
                        <a:rPr lang="en-NZ" sz="2000" dirty="0" smtClean="0">
                          <a:effectLst/>
                          <a:latin typeface="Arial" panose="020B0604020202020204" pitchFamily="34" charset="0"/>
                          <a:ea typeface="Calibri"/>
                          <a:cs typeface="Arial" panose="020B0604020202020204" pitchFamily="34" charset="0"/>
                        </a:rPr>
                        <a:t>children, Pets</a:t>
                      </a:r>
                      <a:endParaRPr lang="en-NZ" sz="2000" dirty="0">
                        <a:effectLst/>
                        <a:latin typeface="Arial" panose="020B0604020202020204" pitchFamily="34" charset="0"/>
                        <a:ea typeface="Calibri"/>
                        <a:cs typeface="Arial" panose="020B0604020202020204" pitchFamily="34" charset="0"/>
                      </a:endParaRPr>
                    </a:p>
                    <a:p>
                      <a:pPr>
                        <a:lnSpc>
                          <a:spcPct val="115000"/>
                        </a:lnSpc>
                        <a:spcAft>
                          <a:spcPts val="0"/>
                        </a:spcAft>
                      </a:pPr>
                      <a:r>
                        <a:rPr lang="en-NZ" sz="2000" baseline="0" dirty="0" smtClean="0">
                          <a:effectLst/>
                          <a:latin typeface="Arial" panose="020B0604020202020204" pitchFamily="34" charset="0"/>
                          <a:ea typeface="Calibri"/>
                          <a:cs typeface="Arial" panose="020B0604020202020204" pitchFamily="34" charset="0"/>
                        </a:rPr>
                        <a:t>Clutter, access</a:t>
                      </a:r>
                      <a:endParaRPr lang="en-NZ" sz="2000" dirty="0" smtClean="0">
                        <a:effectLst/>
                        <a:latin typeface="Arial" panose="020B0604020202020204" pitchFamily="34" charset="0"/>
                        <a:ea typeface="Calibri"/>
                        <a:cs typeface="Arial" panose="020B0604020202020204" pitchFamily="34" charset="0"/>
                      </a:endParaRPr>
                    </a:p>
                    <a:p>
                      <a:pPr>
                        <a:lnSpc>
                          <a:spcPct val="115000"/>
                        </a:lnSpc>
                        <a:spcAft>
                          <a:spcPts val="0"/>
                        </a:spcAft>
                      </a:pPr>
                      <a:r>
                        <a:rPr lang="en-NZ" sz="2000" dirty="0" smtClean="0">
                          <a:effectLst/>
                          <a:latin typeface="Arial" panose="020B0604020202020204" pitchFamily="34" charset="0"/>
                          <a:ea typeface="Calibri"/>
                          <a:cs typeface="Arial" panose="020B0604020202020204" pitchFamily="34" charset="0"/>
                        </a:rPr>
                        <a:t>Lighting</a:t>
                      </a:r>
                    </a:p>
                    <a:p>
                      <a:pPr>
                        <a:lnSpc>
                          <a:spcPct val="115000"/>
                        </a:lnSpc>
                        <a:spcAft>
                          <a:spcPts val="0"/>
                        </a:spcAft>
                      </a:pPr>
                      <a:r>
                        <a:rPr lang="en-NZ" sz="2000" dirty="0" smtClean="0">
                          <a:effectLst/>
                          <a:latin typeface="Arial" panose="020B0604020202020204" pitchFamily="34" charset="0"/>
                          <a:ea typeface="Calibri"/>
                          <a:cs typeface="Arial" panose="020B0604020202020204" pitchFamily="34" charset="0"/>
                        </a:rPr>
                        <a:t>Temperature</a:t>
                      </a:r>
                    </a:p>
                    <a:p>
                      <a:pPr>
                        <a:lnSpc>
                          <a:spcPct val="115000"/>
                        </a:lnSpc>
                        <a:spcAft>
                          <a:spcPts val="0"/>
                        </a:spcAft>
                      </a:pPr>
                      <a:endParaRPr lang="en-NZ" sz="2000" dirty="0">
                        <a:effectLst/>
                        <a:latin typeface="Arial" panose="020B0604020202020204" pitchFamily="34" charset="0"/>
                        <a:ea typeface="Calibri"/>
                        <a:cs typeface="Arial" panose="020B0604020202020204" pitchFamily="34" charset="0"/>
                      </a:endParaRPr>
                    </a:p>
                    <a:p>
                      <a:pPr>
                        <a:lnSpc>
                          <a:spcPct val="115000"/>
                        </a:lnSpc>
                        <a:spcAft>
                          <a:spcPts val="0"/>
                        </a:spcAft>
                      </a:pPr>
                      <a:r>
                        <a:rPr lang="en-NZ" sz="11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Hospital profiling bed</a:t>
                      </a:r>
                    </a:p>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Ceiling track hoist</a:t>
                      </a:r>
                    </a:p>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Slide sheets</a:t>
                      </a:r>
                    </a:p>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Electric </a:t>
                      </a:r>
                      <a:r>
                        <a:rPr lang="en-NZ" sz="2000" dirty="0" err="1">
                          <a:effectLst/>
                          <a:latin typeface="Arial" panose="020B0604020202020204" pitchFamily="34" charset="0"/>
                          <a:ea typeface="Calibri"/>
                          <a:cs typeface="Arial" panose="020B0604020202020204" pitchFamily="34" charset="0"/>
                        </a:rPr>
                        <a:t>lazyboy</a:t>
                      </a:r>
                      <a:r>
                        <a:rPr lang="en-NZ" sz="2000" dirty="0">
                          <a:effectLst/>
                          <a:latin typeface="Arial" panose="020B0604020202020204" pitchFamily="34" charset="0"/>
                          <a:ea typeface="Calibri"/>
                          <a:cs typeface="Arial" panose="020B0604020202020204" pitchFamily="34" charset="0"/>
                        </a:rPr>
                        <a:t>.</a:t>
                      </a:r>
                    </a:p>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Wheelchair</a:t>
                      </a:r>
                    </a:p>
                    <a:p>
                      <a:pPr>
                        <a:lnSpc>
                          <a:spcPct val="115000"/>
                        </a:lnSpc>
                        <a:spcAft>
                          <a:spcPts val="0"/>
                        </a:spcAft>
                      </a:pPr>
                      <a:r>
                        <a:rPr lang="en-NZ" sz="2000" dirty="0">
                          <a:effectLst/>
                          <a:latin typeface="Arial" panose="020B0604020202020204" pitchFamily="34" charset="0"/>
                          <a:ea typeface="Calibri"/>
                          <a:cs typeface="Arial" panose="020B0604020202020204" pitchFamily="34" charset="0"/>
                        </a:rPr>
                        <a:t>Regency/cloud </a:t>
                      </a:r>
                      <a:r>
                        <a:rPr lang="en-NZ" sz="2000" dirty="0" smtClean="0">
                          <a:effectLst/>
                          <a:latin typeface="Arial" panose="020B0604020202020204" pitchFamily="34" charset="0"/>
                          <a:ea typeface="Calibri"/>
                          <a:cs typeface="Arial" panose="020B0604020202020204" pitchFamily="34" charset="0"/>
                        </a:rPr>
                        <a:t>chair</a:t>
                      </a:r>
                    </a:p>
                    <a:p>
                      <a:pPr>
                        <a:lnSpc>
                          <a:spcPct val="115000"/>
                        </a:lnSpc>
                        <a:spcAft>
                          <a:spcPts val="0"/>
                        </a:spcAft>
                      </a:pPr>
                      <a:r>
                        <a:rPr lang="en-NZ" sz="2000" dirty="0" smtClean="0">
                          <a:effectLst/>
                          <a:latin typeface="Arial" panose="020B0604020202020204" pitchFamily="34" charset="0"/>
                          <a:ea typeface="Calibri"/>
                          <a:cs typeface="Arial" panose="020B0604020202020204" pitchFamily="34" charset="0"/>
                        </a:rPr>
                        <a:t>Rosters</a:t>
                      </a:r>
                    </a:p>
                    <a:p>
                      <a:pPr>
                        <a:lnSpc>
                          <a:spcPct val="115000"/>
                        </a:lnSpc>
                        <a:spcAft>
                          <a:spcPts val="0"/>
                        </a:spcAft>
                      </a:pPr>
                      <a:endParaRPr lang="en-NZ" sz="2000" dirty="0">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168104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rmAutofit/>
          </a:bodyPr>
          <a:lstStyle/>
          <a:p>
            <a:r>
              <a:rPr lang="en-NZ" sz="3200" b="1" dirty="0" smtClean="0">
                <a:latin typeface="Arial" pitchFamily="34" charset="0"/>
                <a:cs typeface="Arial" pitchFamily="34" charset="0"/>
              </a:rPr>
              <a:t>Best Practice </a:t>
            </a: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827584" y="1340768"/>
            <a:ext cx="7704856" cy="4525963"/>
          </a:xfrm>
        </p:spPr>
        <p:txBody>
          <a:bodyPr>
            <a:normAutofit/>
          </a:bodyPr>
          <a:lstStyle/>
          <a:p>
            <a:r>
              <a:rPr lang="en-NZ" dirty="0" smtClean="0">
                <a:latin typeface="Arial" pitchFamily="34" charset="0"/>
                <a:cs typeface="Arial" pitchFamily="34" charset="0"/>
              </a:rPr>
              <a:t>Patient Handling Guidelines 2012</a:t>
            </a:r>
          </a:p>
          <a:p>
            <a:r>
              <a:rPr lang="en-NZ" dirty="0">
                <a:latin typeface="Arial" pitchFamily="34" charset="0"/>
                <a:cs typeface="Arial" pitchFamily="34" charset="0"/>
              </a:rPr>
              <a:t>Pan </a:t>
            </a:r>
            <a:r>
              <a:rPr lang="en-NZ" dirty="0" smtClean="0">
                <a:latin typeface="Arial" pitchFamily="34" charset="0"/>
                <a:cs typeface="Arial" pitchFamily="34" charset="0"/>
              </a:rPr>
              <a:t>Pacific Clinical Practice Guideline </a:t>
            </a:r>
            <a:r>
              <a:rPr lang="en-NZ" dirty="0">
                <a:latin typeface="Arial" pitchFamily="34" charset="0"/>
                <a:cs typeface="Arial" pitchFamily="34" charset="0"/>
              </a:rPr>
              <a:t>for </a:t>
            </a:r>
            <a:r>
              <a:rPr lang="en-NZ" dirty="0" smtClean="0">
                <a:latin typeface="Arial" pitchFamily="34" charset="0"/>
                <a:cs typeface="Arial" pitchFamily="34" charset="0"/>
              </a:rPr>
              <a:t>the Prevention and Management of Pressure Injury 2012</a:t>
            </a:r>
          </a:p>
          <a:p>
            <a:r>
              <a:rPr lang="en-NZ" dirty="0" smtClean="0">
                <a:latin typeface="Arial" pitchFamily="34" charset="0"/>
                <a:cs typeface="Arial" pitchFamily="34" charset="0"/>
              </a:rPr>
              <a:t>Health and Safety Legislation – changes to this are likely by the end of 2015 (Select Committee report due 29</a:t>
            </a:r>
            <a:r>
              <a:rPr lang="en-NZ" baseline="30000" dirty="0" smtClean="0">
                <a:latin typeface="Arial" pitchFamily="34" charset="0"/>
                <a:cs typeface="Arial" pitchFamily="34" charset="0"/>
              </a:rPr>
              <a:t>th</a:t>
            </a:r>
            <a:r>
              <a:rPr lang="en-NZ" dirty="0" smtClean="0">
                <a:latin typeface="Arial" pitchFamily="34" charset="0"/>
                <a:cs typeface="Arial" pitchFamily="34" charset="0"/>
              </a:rPr>
              <a:t> May)</a:t>
            </a:r>
          </a:p>
          <a:p>
            <a:endParaRPr lang="en-NZ" dirty="0">
              <a:solidFill>
                <a:srgbClr val="FF0000"/>
              </a:solidFill>
              <a:latin typeface="Arial" pitchFamily="34" charset="0"/>
              <a:cs typeface="Arial" pitchFamily="34" charset="0"/>
            </a:endParaRPr>
          </a:p>
          <a:p>
            <a:endParaRPr lang="en-NZ" dirty="0">
              <a:solidFill>
                <a:srgbClr val="FF0000"/>
              </a:solidFill>
              <a:latin typeface="Arial" pitchFamily="34" charset="0"/>
              <a:cs typeface="Arial" pitchFamily="34" charset="0"/>
            </a:endParaRPr>
          </a:p>
          <a:p>
            <a:endParaRPr lang="en-NZ" sz="2000" dirty="0">
              <a:latin typeface="Arial" pitchFamily="34" charset="0"/>
              <a:cs typeface="Arial" pitchFamily="34" charset="0"/>
            </a:endParaRPr>
          </a:p>
        </p:txBody>
      </p:sp>
    </p:spTree>
    <p:extLst>
      <p:ext uri="{BB962C8B-B14F-4D97-AF65-F5344CB8AC3E}">
        <p14:creationId xmlns:p14="http://schemas.microsoft.com/office/powerpoint/2010/main" val="10314472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rmAutofit/>
          </a:bodyPr>
          <a:lstStyle/>
          <a:p>
            <a:r>
              <a:rPr lang="en-NZ" sz="3200" b="1" dirty="0" smtClean="0">
                <a:latin typeface="Arial" pitchFamily="34" charset="0"/>
                <a:cs typeface="Arial" pitchFamily="34" charset="0"/>
              </a:rPr>
              <a:t>Repositioning in the bed</a:t>
            </a: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827584" y="1340768"/>
            <a:ext cx="7704856" cy="4525963"/>
          </a:xfrm>
        </p:spPr>
        <p:txBody>
          <a:bodyPr>
            <a:normAutofit/>
          </a:bodyPr>
          <a:lstStyle/>
          <a:p>
            <a:r>
              <a:rPr lang="en-NZ" dirty="0" smtClean="0">
                <a:latin typeface="Arial" pitchFamily="34" charset="0"/>
                <a:cs typeface="Arial" pitchFamily="34" charset="0"/>
              </a:rPr>
              <a:t>How often?</a:t>
            </a:r>
          </a:p>
          <a:p>
            <a:endParaRPr lang="en-NZ" dirty="0" smtClean="0">
              <a:latin typeface="Arial" pitchFamily="34" charset="0"/>
              <a:cs typeface="Arial" pitchFamily="34" charset="0"/>
            </a:endParaRPr>
          </a:p>
          <a:p>
            <a:r>
              <a:rPr lang="en-NZ" dirty="0" smtClean="0">
                <a:latin typeface="Arial" pitchFamily="34" charset="0"/>
                <a:cs typeface="Arial" pitchFamily="34" charset="0"/>
              </a:rPr>
              <a:t>How far?</a:t>
            </a:r>
          </a:p>
          <a:p>
            <a:endParaRPr lang="en-NZ" dirty="0" smtClean="0">
              <a:latin typeface="Arial" pitchFamily="34" charset="0"/>
              <a:cs typeface="Arial" pitchFamily="34" charset="0"/>
            </a:endParaRPr>
          </a:p>
          <a:p>
            <a:r>
              <a:rPr lang="en-NZ" dirty="0" smtClean="0">
                <a:latin typeface="Arial" pitchFamily="34" charset="0"/>
                <a:cs typeface="Arial" pitchFamily="34" charset="0"/>
              </a:rPr>
              <a:t>What to use?</a:t>
            </a:r>
          </a:p>
          <a:p>
            <a:endParaRPr lang="en-NZ" dirty="0" smtClean="0">
              <a:latin typeface="Arial" pitchFamily="34" charset="0"/>
              <a:cs typeface="Arial" pitchFamily="34" charset="0"/>
            </a:endParaRPr>
          </a:p>
          <a:p>
            <a:r>
              <a:rPr lang="en-NZ" dirty="0" smtClean="0">
                <a:latin typeface="Arial" pitchFamily="34" charset="0"/>
                <a:cs typeface="Arial" pitchFamily="34" charset="0"/>
              </a:rPr>
              <a:t>Advice for  carers?</a:t>
            </a:r>
            <a:endParaRPr lang="en-NZ" dirty="0">
              <a:latin typeface="Arial" pitchFamily="34" charset="0"/>
              <a:cs typeface="Arial" pitchFamily="34" charset="0"/>
            </a:endParaRPr>
          </a:p>
        </p:txBody>
      </p:sp>
    </p:spTree>
    <p:extLst>
      <p:ext uri="{BB962C8B-B14F-4D97-AF65-F5344CB8AC3E}">
        <p14:creationId xmlns:p14="http://schemas.microsoft.com/office/powerpoint/2010/main" val="14315704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rmAutofit/>
          </a:bodyPr>
          <a:lstStyle/>
          <a:p>
            <a:r>
              <a:rPr lang="en-NZ" sz="3200" b="1" dirty="0">
                <a:latin typeface="Arial" pitchFamily="34" charset="0"/>
                <a:cs typeface="Arial" pitchFamily="34" charset="0"/>
              </a:rPr>
              <a:t>Thank you for participating</a:t>
            </a: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827584" y="1340768"/>
            <a:ext cx="7704856" cy="4525963"/>
          </a:xfrm>
        </p:spPr>
        <p:txBody>
          <a:bodyPr>
            <a:normAutofit/>
          </a:bodyPr>
          <a:lstStyle/>
          <a:p>
            <a:pPr marL="0" indent="0">
              <a:buNone/>
            </a:pPr>
            <a:r>
              <a:rPr lang="en-NZ" sz="2000" dirty="0" smtClean="0">
                <a:latin typeface="Arial" pitchFamily="34" charset="0"/>
                <a:cs typeface="Arial" pitchFamily="34" charset="0"/>
              </a:rPr>
              <a:t>References;</a:t>
            </a:r>
          </a:p>
          <a:p>
            <a:r>
              <a:rPr lang="en-NZ" sz="2000" dirty="0">
                <a:latin typeface="Arial" pitchFamily="34" charset="0"/>
                <a:cs typeface="Arial" pitchFamily="34" charset="0"/>
              </a:rPr>
              <a:t>Accident Compensation Corporation (2012) Moving and handling people: The New Zealand Guidelines. Wellington, New Zealand </a:t>
            </a:r>
          </a:p>
          <a:p>
            <a:r>
              <a:rPr lang="en-NZ" sz="2000" dirty="0">
                <a:latin typeface="Arial" pitchFamily="34" charset="0"/>
                <a:cs typeface="Arial" pitchFamily="34" charset="0"/>
              </a:rPr>
              <a:t>Australian Wound Management Association.(2012) Pan Pacific Clinical Practice Guideline for the Prevention and Management of Pressure Injury. Cambridge Media Osborne Park, WA: </a:t>
            </a:r>
          </a:p>
          <a:p>
            <a:r>
              <a:rPr lang="en-NZ" sz="2000" dirty="0">
                <a:latin typeface="Arial" pitchFamily="34" charset="0"/>
                <a:cs typeface="Arial" pitchFamily="34" charset="0"/>
              </a:rPr>
              <a:t>Ministry of Business, Innovation and Employment (</a:t>
            </a:r>
            <a:r>
              <a:rPr lang="en-NZ" sz="2000" dirty="0" err="1">
                <a:latin typeface="Arial" pitchFamily="34" charset="0"/>
                <a:cs typeface="Arial" pitchFamily="34" charset="0"/>
              </a:rPr>
              <a:t>n.d.</a:t>
            </a:r>
            <a:r>
              <a:rPr lang="en-NZ" sz="2000" dirty="0">
                <a:latin typeface="Arial" pitchFamily="34" charset="0"/>
                <a:cs typeface="Arial" pitchFamily="34" charset="0"/>
              </a:rPr>
              <a:t>) A guide to the Health and Safety in Employment Act 1992. </a:t>
            </a:r>
            <a:r>
              <a:rPr lang="en-NZ" sz="2000" u="sng" dirty="0" smtClean="0">
                <a:latin typeface="Arial" pitchFamily="34" charset="0"/>
                <a:cs typeface="Arial" pitchFamily="34" charset="0"/>
                <a:hlinkClick r:id="rId4"/>
              </a:rPr>
              <a:t>http</a:t>
            </a:r>
            <a:r>
              <a:rPr lang="en-NZ" sz="2000" u="sng" dirty="0">
                <a:latin typeface="Arial" pitchFamily="34" charset="0"/>
                <a:cs typeface="Arial" pitchFamily="34" charset="0"/>
                <a:hlinkClick r:id="rId4"/>
              </a:rPr>
              <a:t>://</a:t>
            </a:r>
            <a:r>
              <a:rPr lang="en-NZ" sz="2000" u="sng" dirty="0" smtClean="0">
                <a:latin typeface="Arial" pitchFamily="34" charset="0"/>
                <a:cs typeface="Arial" pitchFamily="34" charset="0"/>
                <a:hlinkClick r:id="rId4"/>
              </a:rPr>
              <a:t>www.dol.govt.nz/hs/publications/hseact-text</a:t>
            </a:r>
            <a:endParaRPr lang="en-NZ" sz="2000" u="sng" dirty="0" smtClean="0">
              <a:latin typeface="Arial" pitchFamily="34" charset="0"/>
              <a:cs typeface="Arial" pitchFamily="34" charset="0"/>
            </a:endParaRPr>
          </a:p>
          <a:p>
            <a:r>
              <a:rPr lang="en-NZ" sz="2000" dirty="0" smtClean="0">
                <a:solidFill>
                  <a:schemeClr val="tx2"/>
                </a:solidFill>
                <a:latin typeface="Arial" pitchFamily="34" charset="0"/>
                <a:cs typeface="Arial" pitchFamily="34" charset="0"/>
                <a:hlinkClick r:id="rId5"/>
              </a:rPr>
              <a:t>http://www.cancercontrolnz.govt.nz</a:t>
            </a:r>
            <a:endParaRPr lang="en-NZ" sz="2000" dirty="0" smtClean="0">
              <a:solidFill>
                <a:schemeClr val="tx2"/>
              </a:solidFill>
              <a:latin typeface="Arial" pitchFamily="34" charset="0"/>
              <a:cs typeface="Arial" pitchFamily="34" charset="0"/>
            </a:endParaRPr>
          </a:p>
          <a:p>
            <a:r>
              <a:rPr lang="en-NZ" sz="2000" u="sng" dirty="0">
                <a:latin typeface="Arial" panose="020B0604020202020204" pitchFamily="34" charset="0"/>
                <a:cs typeface="Arial" panose="020B0604020202020204" pitchFamily="34" charset="0"/>
                <a:hlinkClick r:id="rId6"/>
              </a:rPr>
              <a:t>http://www.who.int/cancer/palliative/definition/en/</a:t>
            </a:r>
            <a:endParaRPr lang="en-NZ" sz="2000" dirty="0">
              <a:latin typeface="Arial" panose="020B0604020202020204" pitchFamily="34" charset="0"/>
              <a:cs typeface="Arial" panose="020B0604020202020204" pitchFamily="34" charset="0"/>
            </a:endParaRPr>
          </a:p>
          <a:p>
            <a:endParaRPr lang="en-NZ" sz="2000" dirty="0">
              <a:solidFill>
                <a:schemeClr val="tx2"/>
              </a:solidFill>
              <a:latin typeface="Arial" pitchFamily="34" charset="0"/>
              <a:cs typeface="Arial" pitchFamily="34" charset="0"/>
            </a:endParaRPr>
          </a:p>
          <a:p>
            <a:endParaRPr lang="en-NZ" sz="2000" dirty="0" smtClean="0">
              <a:latin typeface="Arial" pitchFamily="34" charset="0"/>
              <a:cs typeface="Arial" pitchFamily="34" charset="0"/>
            </a:endParaRPr>
          </a:p>
          <a:p>
            <a:endParaRPr lang="en-NZ" sz="2000" dirty="0">
              <a:latin typeface="Arial" pitchFamily="34" charset="0"/>
              <a:cs typeface="Arial" pitchFamily="34" charset="0"/>
            </a:endParaRPr>
          </a:p>
        </p:txBody>
      </p:sp>
    </p:spTree>
    <p:extLst>
      <p:ext uri="{BB962C8B-B14F-4D97-AF65-F5344CB8AC3E}">
        <p14:creationId xmlns:p14="http://schemas.microsoft.com/office/powerpoint/2010/main" val="1875888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a:bodyPr>
          <a:lstStyle/>
          <a:p>
            <a:endParaRPr lang="en-NZ" sz="3200" b="1" dirty="0">
              <a:latin typeface="Arial" pitchFamily="34" charset="0"/>
              <a:cs typeface="Arial" pitchFamily="34" charset="0"/>
            </a:endParaRPr>
          </a:p>
        </p:txBody>
      </p:sp>
      <p:sp>
        <p:nvSpPr>
          <p:cNvPr id="8" name="Content Placeholder 7"/>
          <p:cNvSpPr>
            <a:spLocks noGrp="1"/>
          </p:cNvSpPr>
          <p:nvPr>
            <p:ph type="subTitle" idx="1"/>
          </p:nvPr>
        </p:nvSpPr>
        <p:spPr>
          <a:xfrm>
            <a:off x="323528" y="4797152"/>
            <a:ext cx="8568952" cy="1800200"/>
          </a:xfrm>
        </p:spPr>
        <p:txBody>
          <a:bodyPr>
            <a:normAutofit lnSpcReduction="10000"/>
          </a:bodyPr>
          <a:lstStyle/>
          <a:p>
            <a:pPr algn="l"/>
            <a:r>
              <a:rPr lang="en-NZ" sz="2400" dirty="0" smtClean="0">
                <a:solidFill>
                  <a:schemeClr val="tx1"/>
                </a:solidFill>
                <a:latin typeface="Arial" pitchFamily="34" charset="0"/>
                <a:cs typeface="Arial" pitchFamily="34" charset="0"/>
              </a:rPr>
              <a:t>“All </a:t>
            </a:r>
            <a:r>
              <a:rPr lang="en-NZ" sz="2400" dirty="0">
                <a:solidFill>
                  <a:schemeClr val="tx1"/>
                </a:solidFill>
                <a:latin typeface="Arial" pitchFamily="34" charset="0"/>
                <a:cs typeface="Arial" pitchFamily="34" charset="0"/>
              </a:rPr>
              <a:t>the work of the professional team .. is to enable the dying person to live until he dies, at his own maximal </a:t>
            </a:r>
            <a:r>
              <a:rPr lang="en-NZ" sz="2400" dirty="0" smtClean="0">
                <a:solidFill>
                  <a:schemeClr val="tx1"/>
                </a:solidFill>
                <a:latin typeface="Arial" pitchFamily="34" charset="0"/>
                <a:cs typeface="Arial" pitchFamily="34" charset="0"/>
              </a:rPr>
              <a:t>potential, </a:t>
            </a:r>
            <a:r>
              <a:rPr lang="en-NZ" sz="2400" dirty="0">
                <a:solidFill>
                  <a:schemeClr val="tx1"/>
                </a:solidFill>
                <a:latin typeface="Arial" pitchFamily="34" charset="0"/>
                <a:cs typeface="Arial" pitchFamily="34" charset="0"/>
              </a:rPr>
              <a:t>performing to the limit of his physical and mental </a:t>
            </a:r>
            <a:r>
              <a:rPr lang="en-NZ" sz="2400" dirty="0" smtClean="0">
                <a:solidFill>
                  <a:schemeClr val="tx1"/>
                </a:solidFill>
                <a:latin typeface="Arial" pitchFamily="34" charset="0"/>
                <a:cs typeface="Arial" pitchFamily="34" charset="0"/>
              </a:rPr>
              <a:t>capacity, </a:t>
            </a:r>
            <a:r>
              <a:rPr lang="en-NZ" sz="2400" dirty="0">
                <a:solidFill>
                  <a:schemeClr val="tx1"/>
                </a:solidFill>
                <a:latin typeface="Arial" pitchFamily="34" charset="0"/>
                <a:cs typeface="Arial" pitchFamily="34" charset="0"/>
              </a:rPr>
              <a:t>with control and independence whenever </a:t>
            </a:r>
            <a:r>
              <a:rPr lang="en-NZ" sz="2400" dirty="0" smtClean="0">
                <a:solidFill>
                  <a:schemeClr val="tx1"/>
                </a:solidFill>
                <a:latin typeface="Arial" pitchFamily="34" charset="0"/>
                <a:cs typeface="Arial" pitchFamily="34" charset="0"/>
              </a:rPr>
              <a:t>possible</a:t>
            </a:r>
            <a:r>
              <a:rPr lang="en-NZ" sz="2400" dirty="0">
                <a:solidFill>
                  <a:schemeClr val="tx1"/>
                </a:solidFill>
                <a:latin typeface="Arial" pitchFamily="34" charset="0"/>
                <a:cs typeface="Arial" pitchFamily="34" charset="0"/>
              </a:rPr>
              <a:t>.</a:t>
            </a:r>
            <a:r>
              <a:rPr lang="en-NZ" sz="2400" dirty="0" smtClean="0">
                <a:solidFill>
                  <a:schemeClr val="tx1"/>
                </a:solidFill>
                <a:latin typeface="Arial" pitchFamily="34" charset="0"/>
                <a:cs typeface="Arial" pitchFamily="34" charset="0"/>
              </a:rPr>
              <a:t>”                                            </a:t>
            </a:r>
          </a:p>
          <a:p>
            <a:r>
              <a:rPr lang="en-NZ" sz="2000" dirty="0" smtClean="0">
                <a:solidFill>
                  <a:schemeClr val="tx1"/>
                </a:solidFill>
                <a:latin typeface="Arial" pitchFamily="34" charset="0"/>
                <a:cs typeface="Arial" pitchFamily="34" charset="0"/>
              </a:rPr>
              <a:t>Dame </a:t>
            </a:r>
            <a:r>
              <a:rPr lang="en-NZ" sz="2000" dirty="0">
                <a:solidFill>
                  <a:schemeClr val="tx1"/>
                </a:solidFill>
                <a:latin typeface="Arial" pitchFamily="34" charset="0"/>
                <a:cs typeface="Arial" pitchFamily="34" charset="0"/>
              </a:rPr>
              <a:t>Cicely Saunders</a:t>
            </a:r>
          </a:p>
        </p:txBody>
      </p:sp>
      <p:pic>
        <p:nvPicPr>
          <p:cNvPr id="6" name="Content Placeholder 5" descr="Hospice Long.jpg"/>
          <p:cNvPicPr>
            <a:picLocks noGrp="1" noChangeAspect="1"/>
          </p:cNvPicPr>
          <p:nvPr>
            <p:ph sz="half" idx="4294967295"/>
          </p:nvPr>
        </p:nvPicPr>
        <p:blipFill>
          <a:blip r:embed="rId3" cstate="print"/>
          <a:stretch>
            <a:fillRect/>
          </a:stretch>
        </p:blipFill>
        <p:spPr>
          <a:xfrm>
            <a:off x="6226726" y="6217289"/>
            <a:ext cx="2952750" cy="650875"/>
          </a:xfrm>
        </p:spPr>
      </p:pic>
      <p:pic>
        <p:nvPicPr>
          <p:cNvPr id="1027" name="Picture 3" descr="C:\Users\Barrett\AppData\Local\Temp\image0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375" y="188641"/>
            <a:ext cx="5653825"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9960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rmAutofit/>
          </a:bodyPr>
          <a:lstStyle/>
          <a:p>
            <a:r>
              <a:rPr lang="en-NZ" sz="3200" b="1" dirty="0" smtClean="0">
                <a:latin typeface="Arial" pitchFamily="34" charset="0"/>
                <a:cs typeface="Arial" pitchFamily="34" charset="0"/>
              </a:rPr>
              <a:t>What is Palliative Care?</a:t>
            </a: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467544" y="1124744"/>
            <a:ext cx="8064896" cy="4896544"/>
          </a:xfrm>
        </p:spPr>
        <p:txBody>
          <a:bodyPr>
            <a:normAutofit/>
          </a:bodyPr>
          <a:lstStyle/>
          <a:p>
            <a:endParaRPr lang="en-NZ" sz="2000" dirty="0" smtClean="0">
              <a:latin typeface="Arial" panose="020B0604020202020204" pitchFamily="34" charset="0"/>
              <a:ea typeface="Adobe Fangsong Std R" pitchFamily="18" charset="-128"/>
              <a:cs typeface="Arial" panose="020B0604020202020204" pitchFamily="34" charset="0"/>
            </a:endParaRPr>
          </a:p>
          <a:p>
            <a:pPr marL="0" indent="0">
              <a:buNone/>
            </a:pPr>
            <a:r>
              <a:rPr lang="en-NZ" dirty="0" smtClean="0">
                <a:latin typeface="Arial" panose="020B0604020202020204" pitchFamily="34" charset="0"/>
                <a:ea typeface="Adobe Fangsong Std R" pitchFamily="18" charset="-128"/>
                <a:cs typeface="Arial" panose="020B0604020202020204" pitchFamily="34" charset="0"/>
              </a:rPr>
              <a:t>Palliative </a:t>
            </a:r>
            <a:r>
              <a:rPr lang="en-NZ" dirty="0">
                <a:latin typeface="Arial" panose="020B0604020202020204" pitchFamily="34" charset="0"/>
                <a:ea typeface="Adobe Fangsong Std R" pitchFamily="18" charset="-128"/>
                <a:cs typeface="Arial" panose="020B0604020202020204" pitchFamily="34" charset="0"/>
              </a:rPr>
              <a:t>care is an approach that improves the quality of life of patients and their </a:t>
            </a:r>
            <a:r>
              <a:rPr lang="en-NZ" dirty="0" smtClean="0">
                <a:latin typeface="Arial" panose="020B0604020202020204" pitchFamily="34" charset="0"/>
                <a:ea typeface="Adobe Fangsong Std R" pitchFamily="18" charset="-128"/>
                <a:cs typeface="Arial" panose="020B0604020202020204" pitchFamily="34" charset="0"/>
              </a:rPr>
              <a:t>families through </a:t>
            </a:r>
            <a:r>
              <a:rPr lang="en-NZ" dirty="0">
                <a:latin typeface="Arial" panose="020B0604020202020204" pitchFamily="34" charset="0"/>
                <a:ea typeface="Adobe Fangsong Std R" pitchFamily="18" charset="-128"/>
                <a:cs typeface="Arial" panose="020B0604020202020204" pitchFamily="34" charset="0"/>
              </a:rPr>
              <a:t>the prevention and relief of suffering by means of early identification and impeccable assessment and treatment of pain and other problems, physical, psychosocial and spiritual</a:t>
            </a:r>
            <a:r>
              <a:rPr lang="en-NZ" dirty="0" smtClean="0">
                <a:latin typeface="Arial" panose="020B0604020202020204" pitchFamily="34" charset="0"/>
                <a:ea typeface="Adobe Fangsong Std R" pitchFamily="18" charset="-128"/>
                <a:cs typeface="Arial" panose="020B0604020202020204" pitchFamily="34" charset="0"/>
              </a:rPr>
              <a:t>.</a:t>
            </a:r>
          </a:p>
          <a:p>
            <a:pPr marL="0" indent="0">
              <a:buNone/>
            </a:pPr>
            <a:endParaRPr lang="en-NZ" sz="2000" dirty="0">
              <a:latin typeface="Arial" panose="020B0604020202020204" pitchFamily="34" charset="0"/>
              <a:ea typeface="Adobe Fangsong Std R" pitchFamily="18" charset="-128"/>
              <a:cs typeface="Arial" panose="020B0604020202020204" pitchFamily="34" charset="0"/>
            </a:endParaRPr>
          </a:p>
          <a:p>
            <a:pPr marL="0" indent="0">
              <a:buNone/>
            </a:pPr>
            <a:endParaRPr lang="en-NZ" sz="2000" dirty="0">
              <a:latin typeface="Arial" panose="020B0604020202020204" pitchFamily="34" charset="0"/>
              <a:ea typeface="Adobe Fangsong Std R" pitchFamily="18" charset="-128"/>
              <a:cs typeface="Arial" panose="020B0604020202020204" pitchFamily="34" charset="0"/>
            </a:endParaRPr>
          </a:p>
          <a:p>
            <a:pPr marL="0" indent="0">
              <a:buNone/>
            </a:pPr>
            <a:r>
              <a:rPr lang="en-NZ" sz="2000" dirty="0" smtClean="0">
                <a:latin typeface="Arial" panose="020B0604020202020204" pitchFamily="34" charset="0"/>
                <a:ea typeface="Adobe Fangsong Std R" pitchFamily="18" charset="-128"/>
                <a:cs typeface="Arial" panose="020B0604020202020204" pitchFamily="34" charset="0"/>
              </a:rPr>
              <a:t>World Health Organisation </a:t>
            </a:r>
            <a:r>
              <a:rPr lang="en-NZ" sz="2000" dirty="0">
                <a:latin typeface="Arial" panose="020B0604020202020204" pitchFamily="34" charset="0"/>
                <a:ea typeface="Adobe Fangsong Std R" pitchFamily="18" charset="-128"/>
                <a:cs typeface="Arial" panose="020B0604020202020204" pitchFamily="34" charset="0"/>
              </a:rPr>
              <a:t>Definition </a:t>
            </a:r>
          </a:p>
          <a:p>
            <a:endParaRPr lang="en-NZ" sz="2000" dirty="0">
              <a:latin typeface="Arial" pitchFamily="34" charset="0"/>
              <a:cs typeface="Arial" pitchFamily="34" charset="0"/>
            </a:endParaRPr>
          </a:p>
        </p:txBody>
      </p:sp>
    </p:spTree>
    <p:extLst>
      <p:ext uri="{BB962C8B-B14F-4D97-AF65-F5344CB8AC3E}">
        <p14:creationId xmlns:p14="http://schemas.microsoft.com/office/powerpoint/2010/main" val="1431570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rmAutofit/>
          </a:bodyPr>
          <a:lstStyle/>
          <a:p>
            <a:r>
              <a:rPr lang="en-NZ" sz="3200" b="1" dirty="0" smtClean="0">
                <a:latin typeface="Arial" pitchFamily="34" charset="0"/>
                <a:cs typeface="Arial" pitchFamily="34" charset="0"/>
              </a:rPr>
              <a:t>Who receives Palliative Care?</a:t>
            </a: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467544" y="1052736"/>
            <a:ext cx="8064896" cy="4968552"/>
          </a:xfrm>
        </p:spPr>
        <p:txBody>
          <a:bodyPr>
            <a:normAutofit lnSpcReduction="10000"/>
          </a:bodyPr>
          <a:lstStyle/>
          <a:p>
            <a:endParaRPr lang="en-NZ" sz="2000" dirty="0" smtClean="0">
              <a:latin typeface="Arial" panose="020B0604020202020204" pitchFamily="34" charset="0"/>
              <a:ea typeface="Adobe Fangsong Std R" pitchFamily="18" charset="-128"/>
              <a:cs typeface="Arial" panose="020B0604020202020204" pitchFamily="34" charset="0"/>
            </a:endParaRPr>
          </a:p>
          <a:p>
            <a:pPr marL="0" indent="0">
              <a:buNone/>
            </a:pPr>
            <a:r>
              <a:rPr lang="en-NZ" dirty="0" smtClean="0">
                <a:latin typeface="Arial" panose="020B0604020202020204" pitchFamily="34" charset="0"/>
                <a:ea typeface="Adobe Fangsong Std R" pitchFamily="18" charset="-128"/>
                <a:cs typeface="Arial" panose="020B0604020202020204" pitchFamily="34" charset="0"/>
              </a:rPr>
              <a:t>Palliative </a:t>
            </a:r>
            <a:r>
              <a:rPr lang="en-NZ" dirty="0">
                <a:latin typeface="Arial" panose="020B0604020202020204" pitchFamily="34" charset="0"/>
                <a:ea typeface="Adobe Fangsong Std R" pitchFamily="18" charset="-128"/>
                <a:cs typeface="Arial" panose="020B0604020202020204" pitchFamily="34" charset="0"/>
              </a:rPr>
              <a:t>care </a:t>
            </a:r>
            <a:r>
              <a:rPr lang="en-NZ" dirty="0" smtClean="0">
                <a:latin typeface="Arial" panose="020B0604020202020204" pitchFamily="34" charset="0"/>
                <a:ea typeface="Adobe Fangsong Std R" pitchFamily="18" charset="-128"/>
                <a:cs typeface="Arial" panose="020B0604020202020204" pitchFamily="34" charset="0"/>
              </a:rPr>
              <a:t>is </a:t>
            </a:r>
            <a:r>
              <a:rPr lang="en-NZ" dirty="0">
                <a:latin typeface="Arial" panose="020B0604020202020204" pitchFamily="34" charset="0"/>
                <a:ea typeface="Adobe Fangsong Std R" pitchFamily="18" charset="-128"/>
                <a:cs typeface="Arial" panose="020B0604020202020204" pitchFamily="34" charset="0"/>
              </a:rPr>
              <a:t>for anyone of any age who has a life-limiting or life-threatening condition. The aims of palliative care are to:</a:t>
            </a:r>
          </a:p>
          <a:p>
            <a:pPr marL="457200" indent="-457200">
              <a:buFont typeface="+mj-lt"/>
              <a:buAutoNum type="arabicPeriod"/>
            </a:pPr>
            <a:r>
              <a:rPr lang="en-NZ" dirty="0" smtClean="0">
                <a:latin typeface="Arial" panose="020B0604020202020204" pitchFamily="34" charset="0"/>
                <a:ea typeface="Adobe Fangsong Std R" pitchFamily="18" charset="-128"/>
                <a:cs typeface="Arial" panose="020B0604020202020204" pitchFamily="34" charset="0"/>
              </a:rPr>
              <a:t>optimise </a:t>
            </a:r>
            <a:r>
              <a:rPr lang="en-NZ" dirty="0">
                <a:latin typeface="Arial" panose="020B0604020202020204" pitchFamily="34" charset="0"/>
                <a:ea typeface="Adobe Fangsong Std R" pitchFamily="18" charset="-128"/>
                <a:cs typeface="Arial" panose="020B0604020202020204" pitchFamily="34" charset="0"/>
              </a:rPr>
              <a:t>a person’s quality of life until death by addressing the </a:t>
            </a:r>
            <a:r>
              <a:rPr lang="en-NZ" dirty="0" smtClean="0">
                <a:latin typeface="Arial" panose="020B0604020202020204" pitchFamily="34" charset="0"/>
                <a:ea typeface="Adobe Fangsong Std R" pitchFamily="18" charset="-128"/>
                <a:cs typeface="Arial" panose="020B0604020202020204" pitchFamily="34" charset="0"/>
              </a:rPr>
              <a:t>   person’s </a:t>
            </a:r>
            <a:r>
              <a:rPr lang="en-NZ" dirty="0">
                <a:latin typeface="Arial" panose="020B0604020202020204" pitchFamily="34" charset="0"/>
                <a:ea typeface="Adobe Fangsong Std R" pitchFamily="18" charset="-128"/>
                <a:cs typeface="Arial" panose="020B0604020202020204" pitchFamily="34" charset="0"/>
              </a:rPr>
              <a:t>physical, psychosocial, spiritual and cultural needs</a:t>
            </a:r>
          </a:p>
          <a:p>
            <a:pPr marL="457200" indent="-457200">
              <a:buAutoNum type="arabicPeriod" startAt="2"/>
            </a:pPr>
            <a:r>
              <a:rPr lang="en-NZ" dirty="0" smtClean="0">
                <a:latin typeface="Arial" panose="020B0604020202020204" pitchFamily="34" charset="0"/>
                <a:ea typeface="Adobe Fangsong Std R" pitchFamily="18" charset="-128"/>
                <a:cs typeface="Arial" panose="020B0604020202020204" pitchFamily="34" charset="0"/>
              </a:rPr>
              <a:t>support </a:t>
            </a:r>
            <a:r>
              <a:rPr lang="en-NZ" dirty="0">
                <a:latin typeface="Arial" panose="020B0604020202020204" pitchFamily="34" charset="0"/>
                <a:ea typeface="Adobe Fangsong Std R" pitchFamily="18" charset="-128"/>
                <a:cs typeface="Arial" panose="020B0604020202020204" pitchFamily="34" charset="0"/>
              </a:rPr>
              <a:t>the person’s family, </a:t>
            </a:r>
            <a:r>
              <a:rPr lang="en-NZ" dirty="0" err="1">
                <a:latin typeface="Arial" panose="020B0604020202020204" pitchFamily="34" charset="0"/>
                <a:ea typeface="Adobe Fangsong Std R" pitchFamily="18" charset="-128"/>
                <a:cs typeface="Arial" panose="020B0604020202020204" pitchFamily="34" charset="0"/>
              </a:rPr>
              <a:t>whānau</a:t>
            </a:r>
            <a:r>
              <a:rPr lang="en-NZ" dirty="0">
                <a:latin typeface="Arial" panose="020B0604020202020204" pitchFamily="34" charset="0"/>
                <a:ea typeface="Adobe Fangsong Std R" pitchFamily="18" charset="-128"/>
                <a:cs typeface="Arial" panose="020B0604020202020204" pitchFamily="34" charset="0"/>
              </a:rPr>
              <a:t>, and other caregivers where needed, throughout the individual’s illness and after their death</a:t>
            </a:r>
            <a:r>
              <a:rPr lang="en-NZ" dirty="0" smtClean="0">
                <a:latin typeface="Arial" panose="020B0604020202020204" pitchFamily="34" charset="0"/>
                <a:ea typeface="Adobe Fangsong Std R" pitchFamily="18" charset="-128"/>
                <a:cs typeface="Arial" panose="020B0604020202020204" pitchFamily="34" charset="0"/>
              </a:rPr>
              <a:t>.  </a:t>
            </a:r>
          </a:p>
          <a:p>
            <a:pPr marL="457200" indent="-457200">
              <a:buAutoNum type="arabicPeriod" startAt="2"/>
            </a:pPr>
            <a:endParaRPr lang="en-NZ" sz="2000" dirty="0">
              <a:latin typeface="Arial" panose="020B0604020202020204" pitchFamily="34" charset="0"/>
              <a:ea typeface="Adobe Fangsong Std R" pitchFamily="18" charset="-128"/>
              <a:cs typeface="Arial" panose="020B0604020202020204" pitchFamily="34" charset="0"/>
            </a:endParaRPr>
          </a:p>
          <a:p>
            <a:pPr marL="0" indent="0">
              <a:buNone/>
            </a:pPr>
            <a:r>
              <a:rPr lang="en-NZ" sz="2000" dirty="0" smtClean="0">
                <a:latin typeface="Arial" panose="020B0604020202020204" pitchFamily="34" charset="0"/>
                <a:ea typeface="Adobe Fangsong Std R" pitchFamily="18" charset="-128"/>
                <a:cs typeface="Arial" panose="020B0604020202020204" pitchFamily="34" charset="0"/>
              </a:rPr>
              <a:t> (www.cancercontrolnz.govt.nz)</a:t>
            </a:r>
            <a:endParaRPr lang="en-NZ" sz="2000" dirty="0">
              <a:latin typeface="Arial" panose="020B0604020202020204" pitchFamily="34" charset="0"/>
              <a:ea typeface="Adobe Fangsong Std R" pitchFamily="18" charset="-128"/>
              <a:cs typeface="Arial" panose="020B0604020202020204" pitchFamily="34" charset="0"/>
            </a:endParaRPr>
          </a:p>
          <a:p>
            <a:endParaRPr lang="en-NZ" sz="2000" dirty="0">
              <a:latin typeface="Arial" pitchFamily="34" charset="0"/>
              <a:cs typeface="Arial" pitchFamily="34" charset="0"/>
            </a:endParaRPr>
          </a:p>
        </p:txBody>
      </p:sp>
    </p:spTree>
    <p:extLst>
      <p:ext uri="{BB962C8B-B14F-4D97-AF65-F5344CB8AC3E}">
        <p14:creationId xmlns:p14="http://schemas.microsoft.com/office/powerpoint/2010/main" val="2934178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843808" y="2708920"/>
            <a:ext cx="4032448" cy="838664"/>
          </a:xfrm>
        </p:spPr>
        <p:txBody>
          <a:bodyPr>
            <a:normAutofit fontScale="90000"/>
          </a:bodyPr>
          <a:lstStyle/>
          <a:p>
            <a:r>
              <a:rPr lang="en-NZ" sz="3200" b="1" dirty="0" err="1" smtClean="0">
                <a:latin typeface="Arial" pitchFamily="34" charset="0"/>
                <a:cs typeface="Arial" pitchFamily="34" charset="0"/>
              </a:rPr>
              <a:t>Te</a:t>
            </a:r>
            <a:r>
              <a:rPr lang="en-NZ" sz="3200" b="1" dirty="0" smtClean="0">
                <a:latin typeface="Arial" pitchFamily="34" charset="0"/>
                <a:cs typeface="Arial" pitchFamily="34" charset="0"/>
              </a:rPr>
              <a:t> </a:t>
            </a:r>
            <a:r>
              <a:rPr lang="en-NZ" sz="3200" b="1" dirty="0" err="1" smtClean="0">
                <a:latin typeface="Arial" pitchFamily="34" charset="0"/>
                <a:cs typeface="Arial" pitchFamily="34" charset="0"/>
              </a:rPr>
              <a:t>Omanga</a:t>
            </a:r>
            <a:r>
              <a:rPr lang="en-NZ" sz="3200" b="1" dirty="0">
                <a:latin typeface="Arial" pitchFamily="34" charset="0"/>
                <a:cs typeface="Arial" pitchFamily="34" charset="0"/>
              </a:rPr>
              <a:t> </a:t>
            </a:r>
            <a:r>
              <a:rPr lang="en-NZ" sz="3200" b="1" dirty="0" smtClean="0">
                <a:latin typeface="Arial" pitchFamily="34" charset="0"/>
                <a:cs typeface="Arial" pitchFamily="34" charset="0"/>
              </a:rPr>
              <a:t>Hospice  2014;</a:t>
            </a: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827584" y="1340769"/>
            <a:ext cx="45719" cy="72007"/>
          </a:xfrm>
        </p:spPr>
        <p:txBody>
          <a:bodyPr>
            <a:normAutofit fontScale="25000" lnSpcReduction="20000"/>
          </a:bodyPr>
          <a:lstStyle/>
          <a:p>
            <a:pPr marL="0" indent="0">
              <a:buNone/>
            </a:pPr>
            <a:endParaRPr lang="en-NZ" sz="2000" dirty="0">
              <a:latin typeface="Arial" pitchFamily="34" charset="0"/>
              <a:cs typeface="Arial" pitchFamily="34" charset="0"/>
            </a:endParaRPr>
          </a:p>
          <a:p>
            <a:endParaRPr lang="en-NZ" sz="2000" dirty="0">
              <a:latin typeface="Arial" pitchFamily="34" charset="0"/>
              <a:cs typeface="Arial" pitchFamily="34" charset="0"/>
            </a:endParaRPr>
          </a:p>
          <a:p>
            <a:endParaRPr lang="en-NZ" sz="2000" dirty="0">
              <a:latin typeface="Arial" pitchFamily="34" charset="0"/>
              <a:cs typeface="Arial" pitchFamily="34" charset="0"/>
            </a:endParaRPr>
          </a:p>
        </p:txBody>
      </p:sp>
      <p:sp>
        <p:nvSpPr>
          <p:cNvPr id="3" name="TextBox 2"/>
          <p:cNvSpPr txBox="1"/>
          <p:nvPr/>
        </p:nvSpPr>
        <p:spPr>
          <a:xfrm>
            <a:off x="408024" y="3120350"/>
            <a:ext cx="1584176" cy="2585323"/>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NZ" dirty="0">
                <a:latin typeface="Arial" pitchFamily="34" charset="0"/>
                <a:cs typeface="Arial" pitchFamily="34" charset="0"/>
              </a:rPr>
              <a:t>We provided services </a:t>
            </a:r>
            <a:r>
              <a:rPr lang="en-NZ" dirty="0" smtClean="0">
                <a:latin typeface="Arial" pitchFamily="34" charset="0"/>
                <a:cs typeface="Arial" pitchFamily="34" charset="0"/>
              </a:rPr>
              <a:t>to;</a:t>
            </a:r>
          </a:p>
          <a:p>
            <a:r>
              <a:rPr lang="en-NZ" dirty="0" smtClean="0">
                <a:latin typeface="Arial" pitchFamily="34" charset="0"/>
                <a:cs typeface="Arial" pitchFamily="34" charset="0"/>
              </a:rPr>
              <a:t> </a:t>
            </a:r>
            <a:r>
              <a:rPr lang="en-NZ" dirty="0">
                <a:latin typeface="Arial" pitchFamily="34" charset="0"/>
                <a:cs typeface="Arial" pitchFamily="34" charset="0"/>
              </a:rPr>
              <a:t>Lower Hutt</a:t>
            </a:r>
            <a:r>
              <a:rPr lang="en-NZ" dirty="0" smtClean="0">
                <a:latin typeface="Arial" pitchFamily="34" charset="0"/>
                <a:cs typeface="Arial" pitchFamily="34" charset="0"/>
              </a:rPr>
              <a:t>,</a:t>
            </a:r>
          </a:p>
          <a:p>
            <a:r>
              <a:rPr lang="en-NZ" dirty="0" smtClean="0">
                <a:latin typeface="Arial" pitchFamily="34" charset="0"/>
                <a:cs typeface="Arial" pitchFamily="34" charset="0"/>
              </a:rPr>
              <a:t> </a:t>
            </a:r>
            <a:r>
              <a:rPr lang="en-NZ" dirty="0">
                <a:latin typeface="Arial" pitchFamily="34" charset="0"/>
                <a:cs typeface="Arial" pitchFamily="34" charset="0"/>
              </a:rPr>
              <a:t>Upper Hutt, </a:t>
            </a:r>
            <a:r>
              <a:rPr lang="en-NZ" dirty="0" err="1">
                <a:latin typeface="Arial" pitchFamily="34" charset="0"/>
                <a:cs typeface="Arial" pitchFamily="34" charset="0"/>
              </a:rPr>
              <a:t>Wainuiomata</a:t>
            </a:r>
            <a:r>
              <a:rPr lang="en-NZ" dirty="0">
                <a:latin typeface="Arial" pitchFamily="34" charset="0"/>
                <a:cs typeface="Arial" pitchFamily="34" charset="0"/>
              </a:rPr>
              <a:t> and Eastbourne areas.</a:t>
            </a:r>
          </a:p>
          <a:p>
            <a:endParaRPr lang="en-NZ" dirty="0"/>
          </a:p>
        </p:txBody>
      </p:sp>
      <p:sp>
        <p:nvSpPr>
          <p:cNvPr id="4" name="TextBox 3"/>
          <p:cNvSpPr txBox="1"/>
          <p:nvPr/>
        </p:nvSpPr>
        <p:spPr>
          <a:xfrm>
            <a:off x="1547664" y="296378"/>
            <a:ext cx="3168352"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nchor="ctr" anchorCtr="0">
            <a:spAutoFit/>
          </a:bodyPr>
          <a:lstStyle/>
          <a:p>
            <a:r>
              <a:rPr lang="en-NZ" dirty="0">
                <a:latin typeface="Arial" pitchFamily="34" charset="0"/>
                <a:cs typeface="Arial" pitchFamily="34" charset="0"/>
              </a:rPr>
              <a:t>We had approximately 177 patients on the programme at any one time</a:t>
            </a:r>
          </a:p>
          <a:p>
            <a:endParaRPr lang="en-NZ" dirty="0"/>
          </a:p>
        </p:txBody>
      </p:sp>
      <p:sp>
        <p:nvSpPr>
          <p:cNvPr id="5" name="TextBox 4"/>
          <p:cNvSpPr txBox="1"/>
          <p:nvPr/>
        </p:nvSpPr>
        <p:spPr>
          <a:xfrm>
            <a:off x="110312" y="1821018"/>
            <a:ext cx="3309560" cy="646331"/>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NZ" dirty="0">
                <a:latin typeface="Arial" pitchFamily="34" charset="0"/>
                <a:cs typeface="Arial" pitchFamily="34" charset="0"/>
              </a:rPr>
              <a:t>We received 365 new referrals</a:t>
            </a:r>
          </a:p>
          <a:p>
            <a:endParaRPr lang="en-NZ" dirty="0"/>
          </a:p>
        </p:txBody>
      </p:sp>
      <p:sp>
        <p:nvSpPr>
          <p:cNvPr id="9" name="TextBox 8"/>
          <p:cNvSpPr txBox="1"/>
          <p:nvPr/>
        </p:nvSpPr>
        <p:spPr>
          <a:xfrm>
            <a:off x="2195736" y="5705673"/>
            <a:ext cx="2901981"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NZ" dirty="0">
                <a:latin typeface="Arial" pitchFamily="34" charset="0"/>
                <a:cs typeface="Arial" pitchFamily="34" charset="0"/>
              </a:rPr>
              <a:t>Cancer patients make up 71% of the case load</a:t>
            </a:r>
          </a:p>
          <a:p>
            <a:endParaRPr lang="en-NZ" dirty="0"/>
          </a:p>
        </p:txBody>
      </p:sp>
      <p:sp>
        <p:nvSpPr>
          <p:cNvPr id="10" name="TextBox 9"/>
          <p:cNvSpPr txBox="1"/>
          <p:nvPr/>
        </p:nvSpPr>
        <p:spPr>
          <a:xfrm>
            <a:off x="6623969" y="1821018"/>
            <a:ext cx="2088232"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NZ" dirty="0">
                <a:latin typeface="Arial" pitchFamily="34" charset="0"/>
                <a:cs typeface="Arial" pitchFamily="34" charset="0"/>
              </a:rPr>
              <a:t>6947 nurse visits to patients homes </a:t>
            </a:r>
          </a:p>
          <a:p>
            <a:endParaRPr lang="en-NZ" dirty="0"/>
          </a:p>
        </p:txBody>
      </p:sp>
      <p:sp>
        <p:nvSpPr>
          <p:cNvPr id="11" name="TextBox 10"/>
          <p:cNvSpPr txBox="1"/>
          <p:nvPr/>
        </p:nvSpPr>
        <p:spPr>
          <a:xfrm>
            <a:off x="6588224" y="3680157"/>
            <a:ext cx="2123977"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NZ" dirty="0">
                <a:latin typeface="Arial" pitchFamily="34" charset="0"/>
                <a:cs typeface="Arial" pitchFamily="34" charset="0"/>
              </a:rPr>
              <a:t>Other life limiting illnesses 29%; End stage organ failure, MND, other neurological disorders, CVA, COPD</a:t>
            </a:r>
          </a:p>
          <a:p>
            <a:endParaRPr lang="en-NZ" dirty="0"/>
          </a:p>
        </p:txBody>
      </p:sp>
      <p:sp>
        <p:nvSpPr>
          <p:cNvPr id="12" name="TextBox 11"/>
          <p:cNvSpPr txBox="1"/>
          <p:nvPr/>
        </p:nvSpPr>
        <p:spPr>
          <a:xfrm>
            <a:off x="2973742" y="3812846"/>
            <a:ext cx="332645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NZ" dirty="0">
                <a:latin typeface="Arial" pitchFamily="34" charset="0"/>
                <a:cs typeface="Arial" pitchFamily="34" charset="0"/>
              </a:rPr>
              <a:t>Funded 35% from community donations and 65% DHB contract</a:t>
            </a:r>
          </a:p>
          <a:p>
            <a:endParaRPr lang="en-NZ" dirty="0"/>
          </a:p>
        </p:txBody>
      </p:sp>
      <p:sp>
        <p:nvSpPr>
          <p:cNvPr id="13" name="TextBox 12"/>
          <p:cNvSpPr txBox="1"/>
          <p:nvPr/>
        </p:nvSpPr>
        <p:spPr>
          <a:xfrm>
            <a:off x="5407931" y="850375"/>
            <a:ext cx="2360583" cy="646331"/>
          </a:xfrm>
          <a:prstGeom prst="rect">
            <a:avLst/>
          </a:prstGeom>
        </p:spPr>
        <p:style>
          <a:lnRef idx="1">
            <a:schemeClr val="accent6"/>
          </a:lnRef>
          <a:fillRef idx="2">
            <a:schemeClr val="accent6"/>
          </a:fillRef>
          <a:effectRef idx="1">
            <a:schemeClr val="accent6"/>
          </a:effectRef>
          <a:fontRef idx="minor">
            <a:schemeClr val="dk1"/>
          </a:fontRef>
        </p:style>
        <p:txBody>
          <a:bodyPr wrap="none" rtlCol="0" anchor="ctr" anchorCtr="0">
            <a:spAutoFit/>
          </a:bodyPr>
          <a:lstStyle/>
          <a:p>
            <a:r>
              <a:rPr lang="en-NZ" dirty="0">
                <a:latin typeface="Arial" pitchFamily="34" charset="0"/>
                <a:cs typeface="Arial" pitchFamily="34" charset="0"/>
              </a:rPr>
              <a:t>627 OT assessments</a:t>
            </a:r>
          </a:p>
          <a:p>
            <a:endParaRPr lang="en-NZ" dirty="0"/>
          </a:p>
        </p:txBody>
      </p:sp>
    </p:spTree>
    <p:extLst>
      <p:ext uri="{BB962C8B-B14F-4D97-AF65-F5344CB8AC3E}">
        <p14:creationId xmlns:p14="http://schemas.microsoft.com/office/powerpoint/2010/main" val="1431570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rmAutofit/>
          </a:bodyPr>
          <a:lstStyle/>
          <a:p>
            <a:r>
              <a:rPr lang="en-NZ" sz="3200" b="1" dirty="0" smtClean="0">
                <a:latin typeface="Arial" pitchFamily="34" charset="0"/>
                <a:cs typeface="Arial" pitchFamily="34" charset="0"/>
              </a:rPr>
              <a:t>Care at the End of Life</a:t>
            </a: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323528" y="1340768"/>
            <a:ext cx="8352928" cy="4525963"/>
          </a:xfrm>
        </p:spPr>
        <p:txBody>
          <a:bodyPr>
            <a:normAutofit lnSpcReduction="10000"/>
          </a:bodyPr>
          <a:lstStyle/>
          <a:p>
            <a:pPr marL="0" indent="0">
              <a:buNone/>
            </a:pPr>
            <a:r>
              <a:rPr lang="en-NZ" dirty="0" smtClean="0">
                <a:latin typeface="Arial" pitchFamily="34" charset="0"/>
                <a:cs typeface="Arial" pitchFamily="34" charset="0"/>
              </a:rPr>
              <a:t>Our ethos at </a:t>
            </a:r>
            <a:r>
              <a:rPr lang="en-NZ" dirty="0" err="1" smtClean="0">
                <a:latin typeface="Arial" pitchFamily="34" charset="0"/>
                <a:cs typeface="Arial" pitchFamily="34" charset="0"/>
              </a:rPr>
              <a:t>Te</a:t>
            </a:r>
            <a:r>
              <a:rPr lang="en-NZ" dirty="0" smtClean="0">
                <a:latin typeface="Arial" pitchFamily="34" charset="0"/>
                <a:cs typeface="Arial" pitchFamily="34" charset="0"/>
              </a:rPr>
              <a:t> </a:t>
            </a:r>
            <a:r>
              <a:rPr lang="en-NZ" dirty="0" err="1" smtClean="0">
                <a:latin typeface="Arial" pitchFamily="34" charset="0"/>
                <a:cs typeface="Arial" pitchFamily="34" charset="0"/>
              </a:rPr>
              <a:t>Omanga</a:t>
            </a:r>
            <a:r>
              <a:rPr lang="en-NZ" dirty="0" smtClean="0">
                <a:latin typeface="Arial" pitchFamily="34" charset="0"/>
                <a:cs typeface="Arial" pitchFamily="34" charset="0"/>
              </a:rPr>
              <a:t> is;</a:t>
            </a:r>
          </a:p>
          <a:p>
            <a:pPr marL="0" indent="0">
              <a:buNone/>
            </a:pPr>
            <a:endParaRPr lang="en-NZ" dirty="0" smtClean="0">
              <a:latin typeface="Arial" pitchFamily="34" charset="0"/>
              <a:cs typeface="Arial" pitchFamily="34" charset="0"/>
            </a:endParaRPr>
          </a:p>
          <a:p>
            <a:pPr marL="0" indent="0">
              <a:buNone/>
            </a:pPr>
            <a:r>
              <a:rPr lang="en-NZ" dirty="0" smtClean="0">
                <a:latin typeface="Arial" pitchFamily="34" charset="0"/>
                <a:cs typeface="Arial" pitchFamily="34" charset="0"/>
              </a:rPr>
              <a:t>We promote quality of life</a:t>
            </a:r>
          </a:p>
          <a:p>
            <a:pPr marL="0" indent="0">
              <a:buNone/>
            </a:pPr>
            <a:endParaRPr lang="en-NZ" dirty="0" smtClean="0">
              <a:latin typeface="Arial" pitchFamily="34" charset="0"/>
              <a:cs typeface="Arial" pitchFamily="34" charset="0"/>
            </a:endParaRPr>
          </a:p>
          <a:p>
            <a:pPr marL="0" indent="0">
              <a:buNone/>
            </a:pPr>
            <a:r>
              <a:rPr lang="en-NZ" dirty="0" smtClean="0">
                <a:latin typeface="Arial" pitchFamily="34" charset="0"/>
                <a:cs typeface="Arial" pitchFamily="34" charset="0"/>
              </a:rPr>
              <a:t>We do nothing to prolong life and we do nothing to hasten death.</a:t>
            </a:r>
          </a:p>
          <a:p>
            <a:pPr marL="0" indent="0">
              <a:buNone/>
            </a:pPr>
            <a:endParaRPr lang="en-NZ" dirty="0" smtClean="0">
              <a:latin typeface="Arial" pitchFamily="34" charset="0"/>
              <a:cs typeface="Arial" pitchFamily="34" charset="0"/>
            </a:endParaRPr>
          </a:p>
          <a:p>
            <a:pPr marL="0" indent="0">
              <a:buNone/>
            </a:pPr>
            <a:r>
              <a:rPr lang="en-NZ" dirty="0" smtClean="0">
                <a:latin typeface="Arial" pitchFamily="34" charset="0"/>
                <a:cs typeface="Arial" pitchFamily="34" charset="0"/>
              </a:rPr>
              <a:t>We let nature take its course, but we try to make sure it is pain free and not frightening for the patient or their family.</a:t>
            </a:r>
          </a:p>
          <a:p>
            <a:pPr marL="0" indent="0">
              <a:buNone/>
            </a:pPr>
            <a:endParaRPr lang="en-NZ" dirty="0" smtClean="0">
              <a:latin typeface="Arial" pitchFamily="34" charset="0"/>
              <a:cs typeface="Arial" pitchFamily="34" charset="0"/>
            </a:endParaRPr>
          </a:p>
          <a:p>
            <a:endParaRPr lang="en-NZ" sz="2000" dirty="0">
              <a:latin typeface="Arial" pitchFamily="34" charset="0"/>
              <a:cs typeface="Arial" pitchFamily="34" charset="0"/>
            </a:endParaRPr>
          </a:p>
        </p:txBody>
      </p:sp>
    </p:spTree>
    <p:extLst>
      <p:ext uri="{BB962C8B-B14F-4D97-AF65-F5344CB8AC3E}">
        <p14:creationId xmlns:p14="http://schemas.microsoft.com/office/powerpoint/2010/main" val="1431570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Autofit/>
          </a:bodyPr>
          <a:lstStyle/>
          <a:p>
            <a:r>
              <a:rPr lang="en-NZ" sz="3200" b="1" dirty="0">
                <a:latin typeface="Arial" pitchFamily="34" charset="0"/>
                <a:cs typeface="Arial" pitchFamily="34" charset="0"/>
              </a:rPr>
              <a:t>What makes care of the dying patient different?</a:t>
            </a:r>
            <a:br>
              <a:rPr lang="en-NZ" sz="3200" b="1" dirty="0">
                <a:latin typeface="Arial" pitchFamily="34" charset="0"/>
                <a:cs typeface="Arial" pitchFamily="34" charset="0"/>
              </a:rPr>
            </a:b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827584" y="1340768"/>
            <a:ext cx="7704856" cy="4525963"/>
          </a:xfrm>
        </p:spPr>
        <p:txBody>
          <a:bodyPr>
            <a:normAutofit/>
          </a:bodyPr>
          <a:lstStyle/>
          <a:p>
            <a:endParaRPr lang="en-NZ" sz="2000" dirty="0">
              <a:latin typeface="Arial" pitchFamily="34" charset="0"/>
              <a:cs typeface="Arial" pitchFamily="34" charset="0"/>
            </a:endParaRPr>
          </a:p>
          <a:p>
            <a:r>
              <a:rPr lang="en-NZ" dirty="0" smtClean="0">
                <a:latin typeface="Arial" pitchFamily="34" charset="0"/>
                <a:cs typeface="Arial" pitchFamily="34" charset="0"/>
              </a:rPr>
              <a:t>LOAD</a:t>
            </a:r>
          </a:p>
          <a:p>
            <a:endParaRPr lang="en-NZ" dirty="0">
              <a:latin typeface="Arial" pitchFamily="34" charset="0"/>
              <a:cs typeface="Arial" pitchFamily="34" charset="0"/>
            </a:endParaRPr>
          </a:p>
          <a:p>
            <a:r>
              <a:rPr lang="en-NZ" dirty="0" smtClean="0">
                <a:latin typeface="Arial" pitchFamily="34" charset="0"/>
                <a:cs typeface="Arial" pitchFamily="34" charset="0"/>
              </a:rPr>
              <a:t>INDIVIDUAL</a:t>
            </a:r>
          </a:p>
          <a:p>
            <a:endParaRPr lang="en-NZ" dirty="0">
              <a:latin typeface="Arial" pitchFamily="34" charset="0"/>
              <a:cs typeface="Arial" pitchFamily="34" charset="0"/>
            </a:endParaRPr>
          </a:p>
          <a:p>
            <a:r>
              <a:rPr lang="en-NZ" dirty="0" smtClean="0">
                <a:latin typeface="Arial" pitchFamily="34" charset="0"/>
                <a:cs typeface="Arial" pitchFamily="34" charset="0"/>
              </a:rPr>
              <a:t>TASK</a:t>
            </a:r>
          </a:p>
          <a:p>
            <a:endParaRPr lang="en-NZ" dirty="0">
              <a:latin typeface="Arial" pitchFamily="34" charset="0"/>
              <a:cs typeface="Arial" pitchFamily="34" charset="0"/>
            </a:endParaRPr>
          </a:p>
          <a:p>
            <a:r>
              <a:rPr lang="en-NZ" dirty="0" smtClean="0">
                <a:latin typeface="Arial" pitchFamily="34" charset="0"/>
                <a:cs typeface="Arial" pitchFamily="34" charset="0"/>
              </a:rPr>
              <a:t>ENVIRONMENT</a:t>
            </a:r>
            <a:endParaRPr lang="en-NZ" dirty="0">
              <a:latin typeface="Arial" pitchFamily="34" charset="0"/>
              <a:cs typeface="Arial" pitchFamily="34" charset="0"/>
            </a:endParaRPr>
          </a:p>
        </p:txBody>
      </p:sp>
    </p:spTree>
    <p:extLst>
      <p:ext uri="{BB962C8B-B14F-4D97-AF65-F5344CB8AC3E}">
        <p14:creationId xmlns:p14="http://schemas.microsoft.com/office/powerpoint/2010/main" val="1431570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Autofit/>
          </a:bodyPr>
          <a:lstStyle/>
          <a:p>
            <a:r>
              <a:rPr lang="en-NZ" sz="3200" b="1" dirty="0">
                <a:latin typeface="Arial" pitchFamily="34" charset="0"/>
                <a:cs typeface="Arial" pitchFamily="34" charset="0"/>
              </a:rPr>
              <a:t>What makes care of the dying patient different?</a:t>
            </a:r>
            <a:br>
              <a:rPr lang="en-NZ" sz="3200" b="1" dirty="0">
                <a:latin typeface="Arial" pitchFamily="34" charset="0"/>
                <a:cs typeface="Arial" pitchFamily="34" charset="0"/>
              </a:rPr>
            </a:b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251520" y="1340768"/>
            <a:ext cx="8640960" cy="4525963"/>
          </a:xfrm>
        </p:spPr>
        <p:txBody>
          <a:bodyPr>
            <a:normAutofit/>
          </a:bodyPr>
          <a:lstStyle/>
          <a:p>
            <a:endParaRPr lang="en-NZ" sz="2000" dirty="0">
              <a:latin typeface="Arial" pitchFamily="34" charset="0"/>
              <a:cs typeface="Arial" pitchFamily="34" charset="0"/>
            </a:endParaRPr>
          </a:p>
          <a:p>
            <a:endParaRPr lang="en-NZ" dirty="0">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421289204"/>
              </p:ext>
            </p:extLst>
          </p:nvPr>
        </p:nvGraphicFramePr>
        <p:xfrm>
          <a:off x="395537" y="1412776"/>
          <a:ext cx="8280919" cy="4416552"/>
        </p:xfrm>
        <a:graphic>
          <a:graphicData uri="http://schemas.openxmlformats.org/drawingml/2006/table">
            <a:tbl>
              <a:tblPr firstRow="1" firstCol="1" bandRow="1"/>
              <a:tblGrid>
                <a:gridCol w="4608511"/>
                <a:gridCol w="3672408"/>
              </a:tblGrid>
              <a:tr h="4392488">
                <a:tc>
                  <a:txBody>
                    <a:bodyPr/>
                    <a:lstStyle/>
                    <a:p>
                      <a:pPr>
                        <a:lnSpc>
                          <a:spcPct val="115000"/>
                        </a:lnSpc>
                        <a:spcAft>
                          <a:spcPts val="0"/>
                        </a:spcAft>
                      </a:pPr>
                      <a:r>
                        <a:rPr lang="en-NZ" sz="1800" dirty="0">
                          <a:effectLst/>
                          <a:latin typeface="Arial"/>
                          <a:ea typeface="Calibri"/>
                          <a:cs typeface="Times New Roman"/>
                        </a:rPr>
                        <a:t>Medications – side effects, how often, when last taken, route (Subcutaneous, IM, oral) Syringe driver placement, PICC line</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Pain – where, triggers</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Skin – fragile, wounds, pressure areas</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Oedema</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Ascites (free fluid impacts on movements</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Size and shape (swollen or </a:t>
                      </a:r>
                      <a:r>
                        <a:rPr lang="en-NZ" sz="1800" dirty="0" err="1" smtClean="0">
                          <a:effectLst/>
                          <a:latin typeface="Arial"/>
                          <a:ea typeface="Calibri"/>
                          <a:cs typeface="Times New Roman"/>
                        </a:rPr>
                        <a:t>cachexic</a:t>
                      </a:r>
                      <a:r>
                        <a:rPr lang="en-NZ" sz="1800" dirty="0" smtClean="0">
                          <a:effectLst/>
                          <a:latin typeface="Arial"/>
                          <a:ea typeface="Calibri"/>
                          <a:cs typeface="Times New Roman"/>
                        </a:rPr>
                        <a:t>) </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Diagnosis – tumour sites – on the surface?  or in abdominal cavity, lungs, brain?</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Risk of sudden event leading to </a:t>
                      </a:r>
                      <a:r>
                        <a:rPr lang="en-NZ" sz="1800" dirty="0" smtClean="0">
                          <a:effectLst/>
                          <a:latin typeface="Arial"/>
                          <a:ea typeface="Calibri"/>
                          <a:cs typeface="Times New Roman"/>
                        </a:rPr>
                        <a:t>death</a:t>
                      </a:r>
                    </a:p>
                    <a:p>
                      <a:pPr>
                        <a:lnSpc>
                          <a:spcPct val="115000"/>
                        </a:lnSpc>
                        <a:spcAft>
                          <a:spcPts val="0"/>
                        </a:spcAft>
                      </a:pPr>
                      <a:r>
                        <a:rPr lang="en-NZ" sz="1800" dirty="0" smtClean="0">
                          <a:effectLst/>
                          <a:latin typeface="Arial"/>
                          <a:ea typeface="Calibri"/>
                          <a:cs typeface="Times New Roman"/>
                        </a:rPr>
                        <a:t>Fear of falling </a:t>
                      </a:r>
                    </a:p>
                    <a:p>
                      <a:pPr>
                        <a:lnSpc>
                          <a:spcPct val="115000"/>
                        </a:lnSpc>
                        <a:spcAft>
                          <a:spcPts val="0"/>
                        </a:spcAft>
                      </a:pPr>
                      <a:r>
                        <a:rPr lang="en-NZ" sz="1800" dirty="0" smtClean="0">
                          <a:effectLst/>
                          <a:latin typeface="Arial"/>
                          <a:ea typeface="Calibri"/>
                          <a:cs typeface="Times New Roman"/>
                        </a:rPr>
                        <a:t>Nausea</a:t>
                      </a:r>
                    </a:p>
                    <a:p>
                      <a:pPr>
                        <a:lnSpc>
                          <a:spcPct val="115000"/>
                        </a:lnSpc>
                        <a:spcAft>
                          <a:spcPts val="0"/>
                        </a:spcAft>
                      </a:pPr>
                      <a:r>
                        <a:rPr lang="en-NZ" sz="1800" dirty="0" smtClean="0">
                          <a:effectLst/>
                          <a:latin typeface="Arial"/>
                          <a:ea typeface="Calibri"/>
                          <a:cs typeface="Times New Roman"/>
                        </a:rPr>
                        <a:t>Ability</a:t>
                      </a:r>
                      <a:r>
                        <a:rPr lang="en-NZ" sz="1800" baseline="0" dirty="0" smtClean="0">
                          <a:effectLst/>
                          <a:latin typeface="Arial"/>
                          <a:ea typeface="Calibri"/>
                          <a:cs typeface="Times New Roman"/>
                        </a:rPr>
                        <a:t> to communicate</a:t>
                      </a:r>
                      <a:endParaRPr lang="en-NZ"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1800" dirty="0">
                          <a:effectLst/>
                          <a:latin typeface="Arial"/>
                          <a:ea typeface="Calibri"/>
                          <a:cs typeface="Times New Roman"/>
                        </a:rPr>
                        <a:t>Co-morbidities</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Fractures (potential for pathological #)</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Ability to participate </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Beliefs and choices</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Culture</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Fear and anxiety</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Level of consciousness</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Shortness of breath</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Need to remain in one position for comfort</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Moist respirations</a:t>
                      </a:r>
                      <a:endParaRPr lang="en-NZ" sz="1800" dirty="0">
                        <a:effectLst/>
                        <a:latin typeface="Calibri"/>
                        <a:ea typeface="Calibri"/>
                        <a:cs typeface="Times New Roman"/>
                      </a:endParaRPr>
                    </a:p>
                    <a:p>
                      <a:pPr>
                        <a:lnSpc>
                          <a:spcPct val="115000"/>
                        </a:lnSpc>
                        <a:spcAft>
                          <a:spcPts val="0"/>
                        </a:spcAft>
                      </a:pPr>
                      <a:r>
                        <a:rPr lang="en-NZ" sz="1800" dirty="0">
                          <a:effectLst/>
                          <a:latin typeface="Arial"/>
                          <a:ea typeface="Calibri"/>
                          <a:cs typeface="Times New Roman"/>
                        </a:rPr>
                        <a:t>Fatigue </a:t>
                      </a:r>
                      <a:endParaRPr lang="en-NZ" sz="1800" dirty="0" smtClean="0">
                        <a:effectLst/>
                        <a:latin typeface="Arial"/>
                        <a:ea typeface="Calibri"/>
                        <a:cs typeface="Times New Roman"/>
                      </a:endParaRPr>
                    </a:p>
                    <a:p>
                      <a:pPr>
                        <a:lnSpc>
                          <a:spcPct val="115000"/>
                        </a:lnSpc>
                        <a:spcAft>
                          <a:spcPts val="0"/>
                        </a:spcAft>
                      </a:pPr>
                      <a:r>
                        <a:rPr lang="en-NZ" sz="1800" dirty="0" smtClean="0">
                          <a:effectLst/>
                          <a:latin typeface="Arial"/>
                          <a:ea typeface="Calibri"/>
                          <a:cs typeface="Times New Roman"/>
                        </a:rPr>
                        <a:t>Terminal Agitation</a:t>
                      </a:r>
                      <a:endParaRPr lang="en-NZ"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45964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9552" y="274638"/>
            <a:ext cx="8136904" cy="994122"/>
          </a:xfrm>
        </p:spPr>
        <p:txBody>
          <a:bodyPr>
            <a:noAutofit/>
          </a:bodyPr>
          <a:lstStyle/>
          <a:p>
            <a:r>
              <a:rPr lang="en-NZ" sz="3200" b="1" dirty="0">
                <a:latin typeface="Arial" pitchFamily="34" charset="0"/>
                <a:cs typeface="Arial" pitchFamily="34" charset="0"/>
              </a:rPr>
              <a:t>What makes care of the dying patient different?</a:t>
            </a:r>
            <a:br>
              <a:rPr lang="en-NZ" sz="3200" b="1" dirty="0">
                <a:latin typeface="Arial" pitchFamily="34" charset="0"/>
                <a:cs typeface="Arial" pitchFamily="34" charset="0"/>
              </a:rPr>
            </a:br>
            <a:endParaRPr lang="en-NZ" sz="3200" b="1" dirty="0">
              <a:latin typeface="Arial" pitchFamily="34" charset="0"/>
              <a:cs typeface="Arial" pitchFamily="34" charset="0"/>
            </a:endParaRPr>
          </a:p>
        </p:txBody>
      </p:sp>
      <p:pic>
        <p:nvPicPr>
          <p:cNvPr id="6" name="Content Placeholder 5" descr="Hospice Long.jpg"/>
          <p:cNvPicPr>
            <a:picLocks noGrp="1" noChangeAspect="1"/>
          </p:cNvPicPr>
          <p:nvPr>
            <p:ph sz="half" idx="1"/>
          </p:nvPr>
        </p:nvPicPr>
        <p:blipFill>
          <a:blip r:embed="rId3" cstate="print"/>
          <a:stretch>
            <a:fillRect/>
          </a:stretch>
        </p:blipFill>
        <p:spPr>
          <a:xfrm>
            <a:off x="5940152" y="6021288"/>
            <a:ext cx="2952328" cy="650215"/>
          </a:xfrm>
        </p:spPr>
      </p:pic>
      <p:sp>
        <p:nvSpPr>
          <p:cNvPr id="8" name="Content Placeholder 7"/>
          <p:cNvSpPr>
            <a:spLocks noGrp="1"/>
          </p:cNvSpPr>
          <p:nvPr>
            <p:ph sz="half" idx="2"/>
          </p:nvPr>
        </p:nvSpPr>
        <p:spPr>
          <a:xfrm>
            <a:off x="827584" y="1340768"/>
            <a:ext cx="7704856" cy="4525963"/>
          </a:xfrm>
        </p:spPr>
        <p:txBody>
          <a:bodyPr>
            <a:normAutofit/>
          </a:bodyPr>
          <a:lstStyle/>
          <a:p>
            <a:endParaRPr lang="en-NZ" sz="2000" dirty="0">
              <a:latin typeface="Arial" pitchFamily="34" charset="0"/>
              <a:cs typeface="Arial" pitchFamily="34" charset="0"/>
            </a:endParaRPr>
          </a:p>
          <a:p>
            <a:endParaRPr lang="en-NZ" dirty="0">
              <a:latin typeface="Arial" pitchFamily="34" charset="0"/>
              <a:cs typeface="Arial" pitchFamily="34" charset="0"/>
            </a:endParaRPr>
          </a:p>
          <a:p>
            <a:pPr marL="0" indent="0">
              <a:buNone/>
            </a:pPr>
            <a:endParaRPr lang="en-NZ" dirty="0" smtClean="0">
              <a:latin typeface="Arial" pitchFamily="34" charset="0"/>
              <a:cs typeface="Arial" pitchFamily="34" charset="0"/>
            </a:endParaRPr>
          </a:p>
          <a:p>
            <a:endParaRPr lang="en-NZ" dirty="0">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01199897"/>
              </p:ext>
            </p:extLst>
          </p:nvPr>
        </p:nvGraphicFramePr>
        <p:xfrm>
          <a:off x="395533" y="1484784"/>
          <a:ext cx="8280922" cy="4185666"/>
        </p:xfrm>
        <a:graphic>
          <a:graphicData uri="http://schemas.openxmlformats.org/drawingml/2006/table">
            <a:tbl>
              <a:tblPr firstRow="1" firstCol="1" bandRow="1"/>
              <a:tblGrid>
                <a:gridCol w="4140461"/>
                <a:gridCol w="4140461"/>
              </a:tblGrid>
              <a:tr h="4176464">
                <a:tc>
                  <a:txBody>
                    <a:bodyPr/>
                    <a:lstStyle/>
                    <a:p>
                      <a:pPr>
                        <a:lnSpc>
                          <a:spcPct val="115000"/>
                        </a:lnSpc>
                        <a:spcAft>
                          <a:spcPts val="0"/>
                        </a:spcAft>
                      </a:pPr>
                      <a:r>
                        <a:rPr lang="en-NZ" sz="2000" dirty="0">
                          <a:effectLst/>
                          <a:latin typeface="Arial"/>
                          <a:ea typeface="Calibri"/>
                          <a:cs typeface="Times New Roman"/>
                        </a:rPr>
                        <a:t>My state of health and well being</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Other carers state of health and wellbeing (Carer fatigue)</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Pain – where, triggers</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Size and shape </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Are we in a hurry?</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Do we have enough </a:t>
                      </a:r>
                      <a:r>
                        <a:rPr lang="en-NZ" sz="2000" dirty="0" smtClean="0">
                          <a:effectLst/>
                          <a:latin typeface="Arial"/>
                          <a:ea typeface="Calibri"/>
                          <a:cs typeface="Times New Roman"/>
                        </a:rPr>
                        <a:t>staff/carers with</a:t>
                      </a:r>
                      <a:r>
                        <a:rPr lang="en-NZ" sz="2000" baseline="0" dirty="0" smtClean="0">
                          <a:effectLst/>
                          <a:latin typeface="Arial"/>
                          <a:ea typeface="Calibri"/>
                          <a:cs typeface="Times New Roman"/>
                        </a:rPr>
                        <a:t> the knowledge/ skills to assist</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Time of </a:t>
                      </a:r>
                      <a:r>
                        <a:rPr lang="en-NZ" sz="2000" dirty="0" smtClean="0">
                          <a:effectLst/>
                          <a:latin typeface="Arial"/>
                          <a:ea typeface="Calibri"/>
                          <a:cs typeface="Times New Roman"/>
                        </a:rPr>
                        <a:t>day</a:t>
                      </a:r>
                    </a:p>
                    <a:p>
                      <a:pPr>
                        <a:lnSpc>
                          <a:spcPct val="115000"/>
                        </a:lnSpc>
                        <a:spcAft>
                          <a:spcPts val="0"/>
                        </a:spcAft>
                      </a:pPr>
                      <a:r>
                        <a:rPr lang="en-NZ" sz="2000" dirty="0" smtClean="0">
                          <a:effectLst/>
                          <a:latin typeface="Arial"/>
                          <a:ea typeface="Calibri"/>
                          <a:cs typeface="Times New Roman"/>
                        </a:rPr>
                        <a:t>Dehydration</a:t>
                      </a:r>
                    </a:p>
                    <a:p>
                      <a:pPr>
                        <a:lnSpc>
                          <a:spcPct val="115000"/>
                        </a:lnSpc>
                        <a:spcAft>
                          <a:spcPts val="0"/>
                        </a:spcAft>
                      </a:pPr>
                      <a:r>
                        <a:rPr lang="en-NZ" sz="2000" dirty="0" smtClean="0">
                          <a:effectLst/>
                          <a:latin typeface="Arial"/>
                          <a:ea typeface="Calibri"/>
                          <a:cs typeface="Times New Roman"/>
                        </a:rPr>
                        <a:t>Attitudes</a:t>
                      </a:r>
                    </a:p>
                    <a:p>
                      <a:pPr>
                        <a:lnSpc>
                          <a:spcPct val="115000"/>
                        </a:lnSpc>
                        <a:spcAft>
                          <a:spcPts val="0"/>
                        </a:spcAft>
                      </a:pPr>
                      <a:endParaRPr lang="en-NZ"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2000" dirty="0">
                          <a:effectLst/>
                          <a:latin typeface="Arial"/>
                          <a:ea typeface="Calibri"/>
                          <a:cs typeface="Times New Roman"/>
                        </a:rPr>
                        <a:t>Ability to participate </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Beliefs and choices, </a:t>
                      </a:r>
                      <a:r>
                        <a:rPr lang="en-NZ" sz="2000" dirty="0" err="1">
                          <a:effectLst/>
                          <a:latin typeface="Arial"/>
                          <a:ea typeface="Calibri"/>
                          <a:cs typeface="Times New Roman"/>
                        </a:rPr>
                        <a:t>Repect</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Culture</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Fear and anxiety</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Experience and learning</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Communication skills</a:t>
                      </a:r>
                      <a:endParaRPr lang="en-NZ" sz="2000" dirty="0">
                        <a:effectLst/>
                        <a:latin typeface="Calibri"/>
                        <a:ea typeface="Calibri"/>
                        <a:cs typeface="Times New Roman"/>
                      </a:endParaRPr>
                    </a:p>
                    <a:p>
                      <a:pPr>
                        <a:lnSpc>
                          <a:spcPct val="115000"/>
                        </a:lnSpc>
                        <a:spcAft>
                          <a:spcPts val="0"/>
                        </a:spcAft>
                      </a:pPr>
                      <a:r>
                        <a:rPr lang="en-NZ" sz="2000" dirty="0">
                          <a:effectLst/>
                          <a:latin typeface="Arial"/>
                          <a:ea typeface="Calibri"/>
                          <a:cs typeface="Times New Roman"/>
                        </a:rPr>
                        <a:t>Level of expectations from others</a:t>
                      </a:r>
                      <a:endParaRPr lang="en-NZ"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047828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TotalTime>
  <Words>2044</Words>
  <Application>Microsoft Office PowerPoint</Application>
  <PresentationFormat>On-screen Show (4:3)</PresentationFormat>
  <Paragraphs>283</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Adobe Fangsong Std R</vt:lpstr>
      <vt:lpstr>Arial</vt:lpstr>
      <vt:lpstr>Calibri</vt:lpstr>
      <vt:lpstr>Times New Roman</vt:lpstr>
      <vt:lpstr>Office Theme</vt:lpstr>
      <vt:lpstr>Moving and  Handling Palliative Care Patients</vt:lpstr>
      <vt:lpstr>PowerPoint Presentation</vt:lpstr>
      <vt:lpstr>What is Palliative Care?</vt:lpstr>
      <vt:lpstr>Who receives Palliative Care?</vt:lpstr>
      <vt:lpstr>Te Omanga Hospice  2014;</vt:lpstr>
      <vt:lpstr>Care at the End of Life</vt:lpstr>
      <vt:lpstr>What makes care of the dying patient different? </vt:lpstr>
      <vt:lpstr>What makes care of the dying patient different? </vt:lpstr>
      <vt:lpstr>What makes care of the dying patient different? </vt:lpstr>
      <vt:lpstr>What makes care of the dying patient different? </vt:lpstr>
      <vt:lpstr>What makes care of the dying patient different? </vt:lpstr>
      <vt:lpstr>Best Practice </vt:lpstr>
      <vt:lpstr>Repositioning in the bed</vt:lpstr>
      <vt:lpstr>Thank you for participating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anne mcmahon</cp:lastModifiedBy>
  <cp:revision>32</cp:revision>
  <dcterms:created xsi:type="dcterms:W3CDTF">2014-04-02T22:45:08Z</dcterms:created>
  <dcterms:modified xsi:type="dcterms:W3CDTF">2015-05-07T04:02:13Z</dcterms:modified>
</cp:coreProperties>
</file>