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438" r:id="rId3"/>
    <p:sldId id="440" r:id="rId4"/>
    <p:sldId id="385" r:id="rId5"/>
    <p:sldId id="441" r:id="rId6"/>
    <p:sldId id="443" r:id="rId7"/>
    <p:sldId id="421" r:id="rId8"/>
    <p:sldId id="444" r:id="rId9"/>
    <p:sldId id="445" r:id="rId10"/>
    <p:sldId id="439" r:id="rId11"/>
    <p:sldId id="442" r:id="rId12"/>
    <p:sldId id="470" r:id="rId13"/>
    <p:sldId id="447" r:id="rId14"/>
    <p:sldId id="450" r:id="rId15"/>
    <p:sldId id="451" r:id="rId16"/>
    <p:sldId id="452" r:id="rId17"/>
    <p:sldId id="454" r:id="rId18"/>
    <p:sldId id="455" r:id="rId19"/>
    <p:sldId id="456" r:id="rId20"/>
    <p:sldId id="457" r:id="rId21"/>
    <p:sldId id="459" r:id="rId22"/>
    <p:sldId id="460" r:id="rId23"/>
    <p:sldId id="472" r:id="rId24"/>
    <p:sldId id="461" r:id="rId25"/>
    <p:sldId id="462" r:id="rId26"/>
    <p:sldId id="463" r:id="rId27"/>
    <p:sldId id="464" r:id="rId28"/>
    <p:sldId id="465" r:id="rId29"/>
    <p:sldId id="458" r:id="rId30"/>
    <p:sldId id="466" r:id="rId31"/>
    <p:sldId id="467" r:id="rId32"/>
    <p:sldId id="471" r:id="rId33"/>
    <p:sldId id="431" r:id="rId34"/>
  </p:sldIdLst>
  <p:sldSz cx="9144000" cy="6858000" type="screen4x3"/>
  <p:notesSz cx="6411913" cy="92630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C7E5"/>
    <a:srgbClr val="EFEFEF"/>
    <a:srgbClr val="464C56"/>
    <a:srgbClr val="EF823F"/>
    <a:srgbClr val="86D6AA"/>
    <a:srgbClr val="D9D6CC"/>
    <a:srgbClr val="19191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867" autoAdjust="0"/>
    <p:restoredTop sz="94660"/>
  </p:normalViewPr>
  <p:slideViewPr>
    <p:cSldViewPr>
      <p:cViewPr varScale="1">
        <p:scale>
          <a:sx n="103" d="100"/>
          <a:sy n="103" d="100"/>
        </p:scale>
        <p:origin x="-666" y="-96"/>
      </p:cViewPr>
      <p:guideLst>
        <p:guide orient="horz" pos="709"/>
        <p:guide orient="horz" pos="3884"/>
        <p:guide pos="2880"/>
      </p:guideLst>
    </p:cSldViewPr>
  </p:slideViewPr>
  <p:notesTextViewPr>
    <p:cViewPr>
      <p:scale>
        <a:sx n="3" d="2"/>
        <a:sy n="3" d="2"/>
      </p:scale>
      <p:origin x="0" y="42"/>
    </p:cViewPr>
  </p:notesTextViewPr>
  <p:sorterViewPr>
    <p:cViewPr>
      <p:scale>
        <a:sx n="138" d="100"/>
        <a:sy n="138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202" y="-102"/>
      </p:cViewPr>
      <p:guideLst>
        <p:guide orient="horz" pos="2917"/>
        <p:guide pos="201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32200" y="0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</a:defRPr>
            </a:lvl1pPr>
          </a:lstStyle>
          <a:p>
            <a:pPr>
              <a:defRPr/>
            </a:pPr>
            <a:fld id="{CA16962F-9E90-4844-AFB8-5C71F1E316CE}" type="datetimeFigureOut">
              <a:rPr lang="en-US"/>
              <a:pPr>
                <a:defRPr/>
              </a:pPr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97925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32200" y="8797925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</a:defRPr>
            </a:lvl1pPr>
          </a:lstStyle>
          <a:p>
            <a:pPr>
              <a:defRPr/>
            </a:pPr>
            <a:fld id="{9944E541-EA4A-4022-BFBF-F87C9573A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1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32200" y="0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</a:defRPr>
            </a:lvl1pPr>
          </a:lstStyle>
          <a:p>
            <a:pPr>
              <a:defRPr/>
            </a:pPr>
            <a:fld id="{AE690DA2-F1D8-4604-ABF5-B59B709C5FD4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695325"/>
            <a:ext cx="4630737" cy="347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5573" tIns="42787" rIns="85573" bIns="42787" rtlCol="0" anchor="ctr"/>
          <a:lstStyle/>
          <a:p>
            <a:pPr lvl="0"/>
            <a:endParaRPr lang="en-N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1350" y="4400550"/>
            <a:ext cx="5129213" cy="4167188"/>
          </a:xfrm>
          <a:prstGeom prst="rect">
            <a:avLst/>
          </a:prstGeom>
        </p:spPr>
        <p:txBody>
          <a:bodyPr vert="horz" lIns="85573" tIns="42787" rIns="85573" bIns="42787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97925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32200" y="8797925"/>
            <a:ext cx="2778125" cy="463550"/>
          </a:xfrm>
          <a:prstGeom prst="rect">
            <a:avLst/>
          </a:prstGeom>
        </p:spPr>
        <p:txBody>
          <a:bodyPr vert="horz" lIns="85573" tIns="42787" rIns="85573" bIns="4278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</a:defRPr>
            </a:lvl1pPr>
          </a:lstStyle>
          <a:p>
            <a:pPr>
              <a:defRPr/>
            </a:pPr>
            <a:fld id="{F6F3BF15-1A5A-4B5F-B614-9716BFCCC815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4308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>
                <a:latin typeface="Akzidenz-Grotesk Pro Light" pitchFamily="50" charset="0"/>
              </a:rPr>
              <a:t>MHANZ 2015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CA82BD-2077-48E8-957D-08D92B700F9A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N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dirty="0" smtClean="0">
                <a:latin typeface="Akzidenz-Grotesk Pro Light" pitchFamily="50" charset="0"/>
              </a:rPr>
              <a:t>Product range development 2013-14.</a:t>
            </a: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907B05-6253-4A9A-9B5F-F94F9762B52E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N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2567F8-5FCA-4165-A1A9-30EB064A896F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N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93D357-6484-47BE-9251-1BEE66C5652B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N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AAFD46-3CC8-437C-979B-5FB45BC24EFF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NZ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0588" y="4630738"/>
          <a:ext cx="4640262" cy="7778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manual handling therefore</a:t>
                      </a:r>
                      <a:endParaRPr lang="en-NZ" sz="12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nurse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musculoskeletal 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injuries.</a:t>
                      </a:r>
                      <a:endParaRPr lang="en-NZ" sz="1200" dirty="0" smtClean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nursing lost time injuries therefore</a:t>
                      </a:r>
                      <a:endParaRPr lang="en-NZ" sz="12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  <a:endParaRPr lang="en-NZ" sz="1200" dirty="0" smtClean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1ACC5D-990B-48E9-93C6-FB63015625F7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NZ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0588" y="4630738"/>
          <a:ext cx="4640262" cy="13874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raising effort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nurse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musculoskeletal 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injuries.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 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CONTROLLED lowering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limb entrapment.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nursing lost time injuries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 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 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patient injuries therefore 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SHORTER length of stay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7DBFD9-2E07-4525-B3BC-181AD22304F8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NZ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0588" y="4630738"/>
          <a:ext cx="4640262" cy="7778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EASES patient entry and exit as the patient can sit on the side of bed with their feet firmly on the ground. 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patient falls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patient injuries  (even death) therefore SHORTER length of stay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.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AA458BA-B859-4CF9-951A-24DB85091BBF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NZ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0588" y="4630738"/>
          <a:ext cx="4640262" cy="16922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7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REDUCED patient migration down the bed when the backrest is raised therefore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LESS repositioning effort therefore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REDUCED nurse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musculoskeletal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injuries.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 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REDUCED patient and mattress interface friction</a:t>
                      </a:r>
                      <a:r>
                        <a:rPr lang="en-NZ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REDUCED patient skin damage due to shear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.  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LESS nursing lost time injuries therefore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LOWER organizational costs.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 </a:t>
                      </a:r>
                      <a:endParaRPr lang="en-NZ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LOWER incidence of patient pressure sores therefore SHORTER length of stay therefore</a:t>
                      </a:r>
                      <a:r>
                        <a:rPr lang="en-NZ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  <a:ea typeface="+mn-ea"/>
                          <a:cs typeface="+mn-cs"/>
                        </a:rPr>
                        <a:t>LOWER organizational costs.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70DD36-55B2-4F72-9BB3-AE8121688330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NZ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0588" y="4630738"/>
          <a:ext cx="4640262" cy="16922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braking and moving effort required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nurse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musculoskeletal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 injuries.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 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braking effort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INCREASED certainty brakes will be applied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risk of product moving away  from the patient during exit and entry.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.  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nursing lost time injuries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 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REDUCED patient falls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LESS patient injuries  (even death) therefore SHORTER length of stay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D38484-9DE8-4DEE-9095-1A9F0801D806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NZ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0588" y="4630738"/>
          <a:ext cx="4640262" cy="6492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INCREASED maneuverability therefore 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FASTER and EASIER patient transfers.  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transport times therefore</a:t>
                      </a: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  <a:endParaRPr lang="en-NZ" sz="1000" dirty="0">
                        <a:effectLst/>
                        <a:latin typeface="Akzidenz-Grotesk Pro Light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321E6E-121B-45A8-B5C4-8F48B2F48647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NZ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90588" y="4630738"/>
          <a:ext cx="4640262" cy="10096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408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pushing effort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nurse musculoskeletal injuries.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nursing lost time injuries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dirty="0" smtClean="0">
                <a:latin typeface="Akzidenz-Grotesk Pro Light" pitchFamily="50" charset="0"/>
              </a:rPr>
              <a:t>Company headquarters in New Plymouth, New Zealand.</a:t>
            </a:r>
          </a:p>
          <a:p>
            <a:pPr>
              <a:spcBef>
                <a:spcPct val="0"/>
              </a:spcBef>
            </a:pPr>
            <a:endParaRPr lang="en-NZ" dirty="0" smtClean="0">
              <a:latin typeface="Akzidenz-Grotesk Pro Light" pitchFamily="50" charset="0"/>
            </a:endParaRPr>
          </a:p>
          <a:p>
            <a:pPr>
              <a:spcBef>
                <a:spcPct val="0"/>
              </a:spcBef>
            </a:pPr>
            <a:r>
              <a:rPr lang="en-NZ" dirty="0" smtClean="0">
                <a:latin typeface="Akzidenz-Grotesk Pro Light" pitchFamily="50" charset="0"/>
              </a:rPr>
              <a:t>The site combines Research and Development, Manufacturing and Customer Support on a single site.</a:t>
            </a: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9B4553-B813-4F4D-969F-0FF120463DFF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N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7EB164-EFB8-45CC-9A65-08BDEC7E3535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20177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8489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Products designed, load tested, entrapment tested, cycle tested and risk assessed to the latest international standards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ENHANCED patient and nurse safety.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nursing lost time injuries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patient injuries  (even death) therefore SHORTER length of stay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GREATER product durability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whole of life costs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3772BC-7799-451C-8276-B89B6893160A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2969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8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IMPROVED contamination  identification and EASE of cleaning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cross contamination risks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IMPROVED patient healing.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cross  contamination therefore SHORTER length of stay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QUICKER cleaning procedures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125C24-0173-46EF-96C8-C7B3928C66A2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077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4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4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linen cross contamination risks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IMPROVED patient healing.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cross  contamination therefore SHORTER length of stay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125C24-0173-46EF-96C8-C7B3928C66A2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077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4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4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linen cross contamination risks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IMPROVED patient healing.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cross  contamination therefore SHORTER length of stay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8CE4FF-DC37-4672-8BCD-75A20B757EDD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9858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04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32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HIGHER product availability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available to care for patients.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break-down servicing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5E57D8-6FF3-4F3B-BCB4-45DBFE4C0956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6492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4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64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QUICKER servicing times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101D47-0181-4DB2-A95A-8708093E8160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077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4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4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COMMON servicing procedures and lower safety stock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DF8D25-518B-4335-B9FA-19D988B32620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077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4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4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GREATER patient independence with minimal training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nurse interventions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available to care for patients.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staffing numbers (possible) and training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therefore 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605917-ABF2-4EB1-8ABB-BE9D08CAAC65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077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4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4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COMMON user interfaces and operating procedures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user training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available to care for patients.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user training therefore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dirty="0" smtClean="0"/>
              <a:t> </a:t>
            </a:r>
            <a:r>
              <a:rPr lang="en-NZ" dirty="0" smtClean="0"/>
              <a:t>Mattress height</a:t>
            </a:r>
            <a:endParaRPr lang="en-NZ" dirty="0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6FFD45-2879-4E15-9A74-9A2F56405817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8732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44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7206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COMMON accessories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user training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b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</a:b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available to care for patients.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COMMON accessories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EASIER to locate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available to care for patients.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nursing lost time injuries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COMMON accessories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user training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NZ" sz="1000" dirty="0" smtClean="0">
                        <a:effectLst/>
                        <a:latin typeface="Akzidenz-Grotesk Pro Light" pitchFamily="50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COMMON accessories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accessory investment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dirty="0" smtClean="0">
                <a:latin typeface="Akzidenz-Grotesk Pro Light" pitchFamily="50" charset="0"/>
              </a:rPr>
              <a:t>1963-2013.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554FBDE-A2E2-4527-BD02-210680A95CCC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N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A46712-BEEF-4362-8C17-6CBD7DA05E35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9017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1150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49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head board loss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time searching for head board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caring for patients..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staffing numbers (possible) therefore 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NZ" smtClean="0"/>
              <a:t> </a:t>
            </a: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045FF3-D0E5-4934-A864-43F16D08C7EA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NZ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0588" y="4630738"/>
          <a:ext cx="4640262" cy="10795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5368"/>
                <a:gridCol w="2325600"/>
              </a:tblGrid>
              <a:tr h="820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Clinical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kzidenz-Grotesk Pro Med" pitchFamily="50" charset="0"/>
                        </a:rPr>
                        <a:t>Financial Benefit</a:t>
                      </a:r>
                      <a:endParaRPr lang="en-NZ" sz="1000" dirty="0">
                        <a:effectLst/>
                        <a:latin typeface="Akzidenz-Grotesk Pro Med" pitchFamily="50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6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REDUCED power cord damage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HIGHER product availability therefore</a:t>
                      </a:r>
                      <a:r>
                        <a:rPr lang="en-NZ" sz="1000" baseline="0" dirty="0" smtClean="0">
                          <a:effectLst/>
                          <a:latin typeface="Akzidenz-Grotesk Pro Light" pitchFamily="50" charset="0"/>
                        </a:rPr>
                        <a:t> </a:t>
                      </a: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MORE time available to care for patients.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LESS break-down servicing therefore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NZ" sz="1000" dirty="0" smtClean="0">
                          <a:effectLst/>
                          <a:latin typeface="Akzidenz-Grotesk Pro Light" pitchFamily="50" charset="0"/>
                        </a:rPr>
                        <a:t>LOWER organizational costs.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D61C24-6D75-4227-8D7E-531514ADE079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N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945E1B-D01A-46D1-8596-2839AB547A77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N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8A6DCB-8E6E-4B9B-8B5A-C6E35CCF6ADE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N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36C47B-8D03-4DB5-8EA1-9AFF26C1FDA5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N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C61D75-27E1-466E-9A5C-3C8C01DE575B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N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D359EF-E2C6-4189-B5CA-14CA16D86C57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N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A115E4-B1CD-42E7-8DA2-CD3684B9B5D5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N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NZ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8D5BFD3-F717-407A-8011-5F103652945A}" type="slidenum">
              <a:rPr lang="en-NZ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887BF-D344-43D4-9BBD-9170E7E58E4C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E874-66BD-44C0-BEC9-C5C9CF494D59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267AA-C1C5-4B13-96D0-F84A681BAD77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53FB4-05D4-4DBC-99E7-BBAFDAD599C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6EDE0-3843-4E4F-99C3-F961682F73BF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C92B8-6EDE-4CE7-AB43-AACEFAB3BAC6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D6A61-A6B9-42BD-9B54-75CDE03B7810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A092D-08F2-4238-A6E2-FB1DE75DF6D2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089BF-A6C0-49DC-8687-095139E79448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B2430-560A-4BCA-AE27-EDF99E5B569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F2B1C-A9DF-4332-9F0B-4D5772C269E9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75AE4-81EA-42C2-AA8F-162D7CA4A9F0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08A36-F098-4AC3-A448-D351626233E0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6D25E-13C0-4627-B2C0-7E32B57B98B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3959C-D036-42BE-BA37-720299981B93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C58C0-8B6C-4A7D-9FC0-05D235DA3BD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332F3-A937-4776-A2A0-7369CDB0C6A2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39094-5A49-4C62-B525-53250D13793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FA84F-848C-44DA-B8E6-605A78F4CFA6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B093B-8756-423F-8BDB-30969497A22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747FE-320B-4E7D-8862-BB486B1EE539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1EA24-5D17-4B68-BE21-AC4F6B219BF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NZ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C3BB7E-8737-49FA-A53D-222AA91EEAAF}" type="datetimeFigureOut">
              <a:rPr lang="en-NZ"/>
              <a:pPr>
                <a:defRPr/>
              </a:pPr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B95854-44F5-4048-A223-B4DA4107241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3" Type="http://schemas.openxmlformats.org/officeDocument/2006/relationships/image" Target="../media/image6.jpeg"/><Relationship Id="rId21" Type="http://schemas.openxmlformats.org/officeDocument/2006/relationships/image" Target="../media/image29.jpeg"/><Relationship Id="rId7" Type="http://schemas.openxmlformats.org/officeDocument/2006/relationships/image" Target="../media/image9.jpeg"/><Relationship Id="rId12" Type="http://schemas.openxmlformats.org/officeDocument/2006/relationships/image" Target="../media/image12.jpe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4.pn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1.jpeg"/><Relationship Id="rId5" Type="http://schemas.openxmlformats.org/officeDocument/2006/relationships/image" Target="../media/image7.jpeg"/><Relationship Id="rId15" Type="http://schemas.openxmlformats.org/officeDocument/2006/relationships/image" Target="../media/image23.jpeg"/><Relationship Id="rId10" Type="http://schemas.openxmlformats.org/officeDocument/2006/relationships/image" Target="../media/image20.png"/><Relationship Id="rId19" Type="http://schemas.openxmlformats.org/officeDocument/2006/relationships/image" Target="../media/image27.jpeg"/><Relationship Id="rId4" Type="http://schemas.openxmlformats.org/officeDocument/2006/relationships/image" Target="../media/image18.png"/><Relationship Id="rId9" Type="http://schemas.openxmlformats.org/officeDocument/2006/relationships/image" Target="../media/image19.pn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373688"/>
            <a:ext cx="9144000" cy="1484312"/>
          </a:xfrm>
          <a:prstGeom prst="rect">
            <a:avLst/>
          </a:prstGeom>
          <a:solidFill>
            <a:srgbClr val="85C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/>
          </a:p>
        </p:txBody>
      </p:sp>
      <p:pic>
        <p:nvPicPr>
          <p:cNvPr id="15362" name="Picture 4" descr="C:\Users\nicfie\Documents\HW Name + URL Lockup rgb ƒ COP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213" y="654050"/>
            <a:ext cx="1990725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4213" y="5641975"/>
            <a:ext cx="80216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 smtClean="0">
                <a:solidFill>
                  <a:schemeClr val="bg1">
                    <a:lumMod val="95000"/>
                  </a:schemeClr>
                </a:solidFill>
                <a:latin typeface="Akzidenz-Grotesk Pro Med" pitchFamily="50" charset="0"/>
              </a:rPr>
              <a:t>MHANZ “Move It” 2015</a:t>
            </a:r>
            <a:endParaRPr lang="en-NZ" sz="2800" dirty="0">
              <a:solidFill>
                <a:schemeClr val="bg1">
                  <a:lumMod val="95000"/>
                </a:schemeClr>
              </a:solidFill>
              <a:latin typeface="Akzidenz-Grotesk Pro Light" pitchFamily="50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04025" y="0"/>
            <a:ext cx="2339975" cy="333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/>
          </a:p>
        </p:txBody>
      </p:sp>
      <p:pic>
        <p:nvPicPr>
          <p:cNvPr id="1536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8" y="2420938"/>
            <a:ext cx="7591425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:\Marketing\Brand\Howard Wright Brand Standards\Product Imagery\M9 Transfer\Renders\M9 Transfer Mid Height Fl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762250"/>
            <a:ext cx="8985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15" descr="http://www.howardwrightcares.com/sites/default/files/imagecache/item_taxo/products/images/PU-Overlay-7cm-new.jpg"/>
          <p:cNvPicPr>
            <a:picLocks noChangeAspect="1" noChangeArrowheads="1"/>
          </p:cNvPicPr>
          <p:nvPr/>
        </p:nvPicPr>
        <p:blipFill>
          <a:blip r:embed="rId4"/>
          <a:srcRect l="6218" r="11330"/>
          <a:stretch>
            <a:fillRect/>
          </a:stretch>
        </p:blipFill>
        <p:spPr bwMode="auto">
          <a:xfrm>
            <a:off x="333375" y="5430838"/>
            <a:ext cx="1173163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 descr="H:\Marketing\Brand\Howard Wright Brand Standards\Product Imagery\M9 Trauma\Renders\M9 Trauma high heigh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33925" y="1989138"/>
            <a:ext cx="10795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8675" y="2708275"/>
            <a:ext cx="111125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37238" y="1914525"/>
            <a:ext cx="120332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1" descr="C:\Users\nicfie\Documents\current products\M9 Paediatric Flat Mid Position sma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24525" y="3597275"/>
            <a:ext cx="136207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7" descr="http://www.howardwrightcares.com/sites/default/files/imagecache/item_taxo/products/images/Tempur-Mattress-skewed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19425" y="5518150"/>
            <a:ext cx="877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7" descr="http://www.howardwrightcares.com/sites/default/files/imagecache/item_taxo/products/images/Tempur-Mattress-skewed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74950" y="5157788"/>
            <a:ext cx="6889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3" descr="C:\Users\nicfie\Documents\current products\HW0005_Main image_ƒ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77113" y="2708275"/>
            <a:ext cx="1093787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5" descr="C:\Users\nicfie\Documents\current products\Mid Mattress-small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08850" y="1914525"/>
            <a:ext cx="1273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1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Product Line Development</a:t>
            </a:r>
          </a:p>
          <a:p>
            <a:r>
              <a:rPr lang="en-NZ" sz="1600">
                <a:latin typeface="Akzidenz-Grotesk Pro Light" pitchFamily="50" charset="0"/>
              </a:rPr>
              <a:t>Short to Medium Term Progression</a:t>
            </a:r>
            <a:endParaRPr lang="en-NZ" sz="2800">
              <a:latin typeface="Akzidenz-Grotesk Pro Med" pitchFamily="50" charset="0"/>
            </a:endParaRPr>
          </a:p>
        </p:txBody>
      </p:sp>
      <p:sp>
        <p:nvSpPr>
          <p:cNvPr id="35852" name="TextBox 5"/>
          <p:cNvSpPr txBox="1">
            <a:spLocks noChangeArrowheads="1"/>
          </p:cNvSpPr>
          <p:nvPr/>
        </p:nvSpPr>
        <p:spPr bwMode="auto">
          <a:xfrm>
            <a:off x="936625" y="1196975"/>
            <a:ext cx="2914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2000">
                <a:solidFill>
                  <a:srgbClr val="85C7E5"/>
                </a:solidFill>
                <a:latin typeface="Akzidenz-Grotesk Pro Bold" pitchFamily="50" charset="0"/>
              </a:rPr>
              <a:t>2013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530725" y="1700213"/>
            <a:ext cx="0" cy="4735512"/>
          </a:xfrm>
          <a:prstGeom prst="line">
            <a:avLst/>
          </a:prstGeom>
          <a:ln w="57150">
            <a:solidFill>
              <a:srgbClr val="85C7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4" name="TextBox 14"/>
          <p:cNvSpPr txBox="1">
            <a:spLocks noChangeArrowheads="1"/>
          </p:cNvSpPr>
          <p:nvPr/>
        </p:nvSpPr>
        <p:spPr bwMode="auto">
          <a:xfrm>
            <a:off x="5003800" y="1196975"/>
            <a:ext cx="2771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2000">
                <a:solidFill>
                  <a:srgbClr val="85C7E5"/>
                </a:solidFill>
                <a:latin typeface="Akzidenz-Grotesk Pro Bold" pitchFamily="50" charset="0"/>
              </a:rPr>
              <a:t>2014/15</a:t>
            </a:r>
          </a:p>
        </p:txBody>
      </p:sp>
      <p:pic>
        <p:nvPicPr>
          <p:cNvPr id="35855" name="Picture 7" descr="C:\Users\nicfie\Documents\current products\Exam_couch_LR.jpg"/>
          <p:cNvPicPr>
            <a:picLocks noChangeAspect="1" noChangeArrowheads="1"/>
          </p:cNvPicPr>
          <p:nvPr/>
        </p:nvPicPr>
        <p:blipFill>
          <a:blip r:embed="rId13"/>
          <a:srcRect t="34435"/>
          <a:stretch>
            <a:fillRect/>
          </a:stretch>
        </p:blipFill>
        <p:spPr bwMode="auto">
          <a:xfrm>
            <a:off x="352425" y="3644900"/>
            <a:ext cx="10429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8" descr="C:\Users\nicfie\Documents\current products\Low cost stretcher no 5th wheel FLAT mid res.jpg"/>
          <p:cNvPicPr>
            <a:picLocks noChangeAspect="1" noChangeArrowheads="1"/>
          </p:cNvPicPr>
          <p:nvPr/>
        </p:nvPicPr>
        <p:blipFill>
          <a:blip r:embed="rId14"/>
          <a:srcRect t="19073"/>
          <a:stretch>
            <a:fillRect/>
          </a:stretch>
        </p:blipFill>
        <p:spPr bwMode="auto">
          <a:xfrm>
            <a:off x="293688" y="2852738"/>
            <a:ext cx="1158875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9" descr="C:\Users\nicfie\Documents\current products\Flat position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50825" y="2120900"/>
            <a:ext cx="1322388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8" name="TextBox 21"/>
          <p:cNvSpPr txBox="1">
            <a:spLocks noChangeArrowheads="1"/>
          </p:cNvSpPr>
          <p:nvPr/>
        </p:nvSpPr>
        <p:spPr bwMode="auto">
          <a:xfrm>
            <a:off x="1735138" y="1700213"/>
            <a:ext cx="15113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000">
                <a:latin typeface="Akzidenz-Grotesk Pro Med" pitchFamily="50" charset="0"/>
              </a:rPr>
              <a:t>M9 Platform</a:t>
            </a:r>
          </a:p>
        </p:txBody>
      </p:sp>
      <p:sp>
        <p:nvSpPr>
          <p:cNvPr id="35859" name="TextBox 22"/>
          <p:cNvSpPr txBox="1">
            <a:spLocks noChangeArrowheads="1"/>
          </p:cNvSpPr>
          <p:nvPr/>
        </p:nvSpPr>
        <p:spPr bwMode="auto">
          <a:xfrm>
            <a:off x="293688" y="1700213"/>
            <a:ext cx="15128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000">
                <a:latin typeface="Akzidenz-Grotesk Pro Med" pitchFamily="50" charset="0"/>
              </a:rPr>
              <a:t>M7 Platform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381000" y="1949450"/>
            <a:ext cx="957263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16100" y="1949450"/>
            <a:ext cx="99853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2" name="TextBox 37"/>
          <p:cNvSpPr txBox="1">
            <a:spLocks noChangeArrowheads="1"/>
          </p:cNvSpPr>
          <p:nvPr/>
        </p:nvSpPr>
        <p:spPr bwMode="auto">
          <a:xfrm>
            <a:off x="4710113" y="1700213"/>
            <a:ext cx="22494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000">
                <a:latin typeface="Akzidenz-Grotesk Pro Med" pitchFamily="50" charset="0"/>
              </a:rPr>
              <a:t>M9 Platform </a:t>
            </a:r>
            <a:r>
              <a:rPr lang="en-NZ" sz="1000">
                <a:latin typeface="Akzidenz-Grotesk Pro Light" pitchFamily="50" charset="0"/>
              </a:rPr>
              <a:t>(3</a:t>
            </a:r>
            <a:r>
              <a:rPr lang="en-NZ" sz="1000" baseline="30000">
                <a:latin typeface="Akzidenz-Grotesk Pro Light" pitchFamily="50" charset="0"/>
              </a:rPr>
              <a:t>rd</a:t>
            </a:r>
            <a:r>
              <a:rPr lang="en-NZ" sz="1000">
                <a:latin typeface="Akzidenz-Grotesk Pro Light" pitchFamily="50" charset="0"/>
              </a:rPr>
              <a:t> Edition)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4791075" y="1949450"/>
            <a:ext cx="2168525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4" name="TextBox 40"/>
          <p:cNvSpPr txBox="1">
            <a:spLocks noChangeArrowheads="1"/>
          </p:cNvSpPr>
          <p:nvPr/>
        </p:nvSpPr>
        <p:spPr bwMode="auto">
          <a:xfrm>
            <a:off x="4787900" y="4176713"/>
            <a:ext cx="208756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NZ" sz="1400">
                <a:latin typeface="Akzidenz-Grotesk Pro Med" pitchFamily="50" charset="0"/>
              </a:rPr>
              <a:t>M9 Bariatric</a:t>
            </a:r>
          </a:p>
          <a:p>
            <a:pPr>
              <a:lnSpc>
                <a:spcPct val="150000"/>
              </a:lnSpc>
            </a:pPr>
            <a:r>
              <a:rPr lang="en-NZ" sz="1400">
                <a:latin typeface="Akzidenz-Grotesk Pro Med" pitchFamily="50" charset="0"/>
              </a:rPr>
              <a:t>M9 Examination Couch</a:t>
            </a:r>
          </a:p>
        </p:txBody>
      </p:sp>
      <p:sp>
        <p:nvSpPr>
          <p:cNvPr id="35865" name="TextBox 41"/>
          <p:cNvSpPr txBox="1">
            <a:spLocks noChangeArrowheads="1"/>
          </p:cNvSpPr>
          <p:nvPr/>
        </p:nvSpPr>
        <p:spPr bwMode="auto">
          <a:xfrm>
            <a:off x="7235825" y="1700213"/>
            <a:ext cx="15128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000">
                <a:latin typeface="Akzidenz-Grotesk Pro Med" pitchFamily="50" charset="0"/>
              </a:rPr>
              <a:t>M8 &amp; PSBT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7316788" y="1949450"/>
            <a:ext cx="1216025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7" name="TextBox 46"/>
          <p:cNvSpPr txBox="1">
            <a:spLocks noChangeArrowheads="1"/>
          </p:cNvSpPr>
          <p:nvPr/>
        </p:nvSpPr>
        <p:spPr bwMode="auto">
          <a:xfrm>
            <a:off x="3308350" y="1700213"/>
            <a:ext cx="15128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000">
                <a:latin typeface="Akzidenz-Grotesk Pro Med" pitchFamily="50" charset="0"/>
              </a:rPr>
              <a:t>M8 &amp; PSBT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3181350" y="1949450"/>
            <a:ext cx="99853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69" name="Picture 13" descr="http://www.howardwrightcares.com/sites/default/files/imagecache/item_taxo/products/images/IMG_0322_LR_6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550988" y="5403850"/>
            <a:ext cx="13335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0" name="Picture 13" descr="http://www.howardwrightcares.com/sites/default/files/imagecache/item_taxo/products/images/IMG_0322_LR_6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674813" y="5202238"/>
            <a:ext cx="765175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1" name="Picture 17" descr="http://www.howardwrightcares.com/sites/default/files/imagecache/item_taxo/products/images/Tempur-Mattress-skewed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31050" y="5502275"/>
            <a:ext cx="877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2" name="Picture 17" descr="http://www.howardwrightcares.com/sites/default/files/imagecache/item_taxo/products/images/Tempur-Mattress-skewed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972300" y="5143500"/>
            <a:ext cx="690563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3" name="Picture 13" descr="http://www.howardwrightcares.com/sites/default/files/imagecache/item_taxo/products/images/IMG_0322_LR_6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724525" y="5430838"/>
            <a:ext cx="13335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4" name="Picture 15" descr="http://www.howardwrightcares.com/sites/default/files/imagecache/item_taxo/products/images/PU-Overlay-7cm-new.jpg"/>
          <p:cNvPicPr>
            <a:picLocks noChangeAspect="1" noChangeArrowheads="1"/>
          </p:cNvPicPr>
          <p:nvPr/>
        </p:nvPicPr>
        <p:blipFill>
          <a:blip r:embed="rId4"/>
          <a:srcRect l="6218" r="11330"/>
          <a:stretch>
            <a:fillRect/>
          </a:stretch>
        </p:blipFill>
        <p:spPr bwMode="auto">
          <a:xfrm>
            <a:off x="4611688" y="5430838"/>
            <a:ext cx="1173162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75" name="Picture 13" descr="http://www.howardwrightcares.com/sites/default/files/imagecache/item_taxo/products/images/IMG_0322_LR_6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832475" y="5229225"/>
            <a:ext cx="7651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76" name="TextBox 54"/>
          <p:cNvSpPr txBox="1">
            <a:spLocks noChangeArrowheads="1"/>
          </p:cNvSpPr>
          <p:nvPr/>
        </p:nvSpPr>
        <p:spPr bwMode="auto">
          <a:xfrm>
            <a:off x="366713" y="2636838"/>
            <a:ext cx="1044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M7 Trauma</a:t>
            </a:r>
          </a:p>
        </p:txBody>
      </p:sp>
      <p:sp>
        <p:nvSpPr>
          <p:cNvPr id="35877" name="TextBox 58"/>
          <p:cNvSpPr txBox="1">
            <a:spLocks noChangeArrowheads="1"/>
          </p:cNvSpPr>
          <p:nvPr/>
        </p:nvSpPr>
        <p:spPr bwMode="auto">
          <a:xfrm>
            <a:off x="366713" y="3357563"/>
            <a:ext cx="1044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M7 Stretcher</a:t>
            </a:r>
          </a:p>
        </p:txBody>
      </p:sp>
      <p:sp>
        <p:nvSpPr>
          <p:cNvPr id="35878" name="TextBox 59"/>
          <p:cNvSpPr txBox="1">
            <a:spLocks noChangeArrowheads="1"/>
          </p:cNvSpPr>
          <p:nvPr/>
        </p:nvSpPr>
        <p:spPr bwMode="auto">
          <a:xfrm>
            <a:off x="293688" y="4149725"/>
            <a:ext cx="12795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M7 Examination Couch</a:t>
            </a:r>
          </a:p>
        </p:txBody>
      </p:sp>
      <p:sp>
        <p:nvSpPr>
          <p:cNvPr id="35879" name="TextBox 63"/>
          <p:cNvSpPr txBox="1">
            <a:spLocks noChangeArrowheads="1"/>
          </p:cNvSpPr>
          <p:nvPr/>
        </p:nvSpPr>
        <p:spPr bwMode="auto">
          <a:xfrm>
            <a:off x="4752975" y="2636838"/>
            <a:ext cx="1042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Trauma</a:t>
            </a:r>
          </a:p>
        </p:txBody>
      </p:sp>
      <p:sp>
        <p:nvSpPr>
          <p:cNvPr id="35880" name="TextBox 64"/>
          <p:cNvSpPr txBox="1">
            <a:spLocks noChangeArrowheads="1"/>
          </p:cNvSpPr>
          <p:nvPr/>
        </p:nvSpPr>
        <p:spPr bwMode="auto">
          <a:xfrm>
            <a:off x="4752975" y="3357563"/>
            <a:ext cx="1042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Transfer</a:t>
            </a:r>
          </a:p>
        </p:txBody>
      </p:sp>
      <p:sp>
        <p:nvSpPr>
          <p:cNvPr id="35881" name="TextBox 66"/>
          <p:cNvSpPr txBox="1">
            <a:spLocks noChangeArrowheads="1"/>
          </p:cNvSpPr>
          <p:nvPr/>
        </p:nvSpPr>
        <p:spPr bwMode="auto">
          <a:xfrm>
            <a:off x="5108575" y="3995738"/>
            <a:ext cx="40322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00"/>
              </a:lnSpc>
            </a:pPr>
            <a:r>
              <a:rPr lang="en-NZ" sz="2400">
                <a:solidFill>
                  <a:srgbClr val="85C7E5"/>
                </a:solidFill>
                <a:latin typeface="Akzidenz-Grotesk Pro Bold" pitchFamily="50" charset="0"/>
              </a:rPr>
              <a:t>+</a:t>
            </a:r>
          </a:p>
        </p:txBody>
      </p:sp>
      <p:sp>
        <p:nvSpPr>
          <p:cNvPr id="35882" name="TextBox 67"/>
          <p:cNvSpPr txBox="1">
            <a:spLocks noChangeArrowheads="1"/>
          </p:cNvSpPr>
          <p:nvPr/>
        </p:nvSpPr>
        <p:spPr bwMode="auto">
          <a:xfrm>
            <a:off x="7426325" y="2636838"/>
            <a:ext cx="1044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M8 ICU</a:t>
            </a:r>
          </a:p>
        </p:txBody>
      </p:sp>
      <p:sp>
        <p:nvSpPr>
          <p:cNvPr id="35883" name="TextBox 68"/>
          <p:cNvSpPr txBox="1">
            <a:spLocks noChangeArrowheads="1"/>
          </p:cNvSpPr>
          <p:nvPr/>
        </p:nvSpPr>
        <p:spPr bwMode="auto">
          <a:xfrm>
            <a:off x="7426325" y="3357563"/>
            <a:ext cx="1044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PSBT (3</a:t>
            </a:r>
            <a:r>
              <a:rPr lang="en-NZ" sz="800" baseline="30000">
                <a:latin typeface="Akzidenz-Grotesk Pro Light" pitchFamily="50" charset="0"/>
              </a:rPr>
              <a:t>rd</a:t>
            </a:r>
            <a:r>
              <a:rPr lang="en-NZ" sz="800">
                <a:latin typeface="Akzidenz-Grotesk Pro Light" pitchFamily="50" charset="0"/>
              </a:rPr>
              <a:t> Edition)</a:t>
            </a:r>
          </a:p>
        </p:txBody>
      </p:sp>
      <p:pic>
        <p:nvPicPr>
          <p:cNvPr id="35884" name="Picture 3" descr="C:\Users\nicfie\Documents\current products\HW0005_Main image_ƒ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87688" y="2708275"/>
            <a:ext cx="10922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85" name="Picture 5" descr="C:\Users\nicfie\Documents\current products\Mid Mattress-small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017838" y="2055813"/>
            <a:ext cx="12731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6" name="TextBox 71"/>
          <p:cNvSpPr txBox="1">
            <a:spLocks noChangeArrowheads="1"/>
          </p:cNvSpPr>
          <p:nvPr/>
        </p:nvSpPr>
        <p:spPr bwMode="auto">
          <a:xfrm>
            <a:off x="3136900" y="2636838"/>
            <a:ext cx="1042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M8 ICU</a:t>
            </a:r>
          </a:p>
        </p:txBody>
      </p:sp>
      <p:sp>
        <p:nvSpPr>
          <p:cNvPr id="35887" name="TextBox 72"/>
          <p:cNvSpPr txBox="1">
            <a:spLocks noChangeArrowheads="1"/>
          </p:cNvSpPr>
          <p:nvPr/>
        </p:nvSpPr>
        <p:spPr bwMode="auto">
          <a:xfrm>
            <a:off x="3136900" y="3357563"/>
            <a:ext cx="1042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PSBT</a:t>
            </a:r>
          </a:p>
        </p:txBody>
      </p:sp>
      <p:pic>
        <p:nvPicPr>
          <p:cNvPr id="35888" name="Picture 6" descr="C:\Users\nicfie\Documents\current products\M9 Ward Mid Height.jpg"/>
          <p:cNvPicPr>
            <a:picLocks noChangeAspect="1" noChangeArrowheads="1"/>
          </p:cNvPicPr>
          <p:nvPr/>
        </p:nvPicPr>
        <p:blipFill>
          <a:blip r:embed="rId20"/>
          <a:srcRect t="12160"/>
          <a:stretch>
            <a:fillRect/>
          </a:stretch>
        </p:blipFill>
        <p:spPr bwMode="auto">
          <a:xfrm>
            <a:off x="1684338" y="2055813"/>
            <a:ext cx="121920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89" name="Picture 10" descr="C:\Users\nicfie\Documents\current products\M9 Compact Mid Height.jpg"/>
          <p:cNvPicPr>
            <a:picLocks noChangeAspect="1" noChangeArrowheads="1"/>
          </p:cNvPicPr>
          <p:nvPr/>
        </p:nvPicPr>
        <p:blipFill>
          <a:blip r:embed="rId21"/>
          <a:srcRect t="21437"/>
          <a:stretch>
            <a:fillRect/>
          </a:stretch>
        </p:blipFill>
        <p:spPr bwMode="auto">
          <a:xfrm>
            <a:off x="1684338" y="2860675"/>
            <a:ext cx="12239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90" name="Picture 11" descr="C:\Users\nicfie\Documents\current products\M9 Paediatric Flat Mid Position sma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6225" y="3597275"/>
            <a:ext cx="136207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91" name="TextBox 76"/>
          <p:cNvSpPr txBox="1">
            <a:spLocks noChangeArrowheads="1"/>
          </p:cNvSpPr>
          <p:nvPr/>
        </p:nvSpPr>
        <p:spPr bwMode="auto">
          <a:xfrm>
            <a:off x="1774825" y="2636838"/>
            <a:ext cx="10429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Ward</a:t>
            </a:r>
          </a:p>
        </p:txBody>
      </p:sp>
      <p:sp>
        <p:nvSpPr>
          <p:cNvPr id="35892" name="TextBox 77"/>
          <p:cNvSpPr txBox="1">
            <a:spLocks noChangeArrowheads="1"/>
          </p:cNvSpPr>
          <p:nvPr/>
        </p:nvSpPr>
        <p:spPr bwMode="auto">
          <a:xfrm>
            <a:off x="1774825" y="3357563"/>
            <a:ext cx="1042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Compact</a:t>
            </a:r>
          </a:p>
        </p:txBody>
      </p:sp>
      <p:sp>
        <p:nvSpPr>
          <p:cNvPr id="35893" name="TextBox 78"/>
          <p:cNvSpPr txBox="1">
            <a:spLocks noChangeArrowheads="1"/>
          </p:cNvSpPr>
          <p:nvPr/>
        </p:nvSpPr>
        <p:spPr bwMode="auto">
          <a:xfrm>
            <a:off x="1701800" y="4149725"/>
            <a:ext cx="1277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Paediatric</a:t>
            </a:r>
          </a:p>
        </p:txBody>
      </p:sp>
      <p:sp>
        <p:nvSpPr>
          <p:cNvPr id="35894" name="TextBox 80"/>
          <p:cNvSpPr txBox="1">
            <a:spLocks noChangeArrowheads="1"/>
          </p:cNvSpPr>
          <p:nvPr/>
        </p:nvSpPr>
        <p:spPr bwMode="auto">
          <a:xfrm>
            <a:off x="255588" y="6159500"/>
            <a:ext cx="1277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Stretcher 100mm</a:t>
            </a:r>
          </a:p>
        </p:txBody>
      </p:sp>
      <p:sp>
        <p:nvSpPr>
          <p:cNvPr id="35895" name="TextBox 81"/>
          <p:cNvSpPr txBox="1">
            <a:spLocks noChangeArrowheads="1"/>
          </p:cNvSpPr>
          <p:nvPr/>
        </p:nvSpPr>
        <p:spPr bwMode="auto">
          <a:xfrm>
            <a:off x="1638300" y="6159500"/>
            <a:ext cx="1277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Prema Ward &amp; Compact</a:t>
            </a:r>
          </a:p>
        </p:txBody>
      </p:sp>
      <p:sp>
        <p:nvSpPr>
          <p:cNvPr id="35896" name="TextBox 82"/>
          <p:cNvSpPr txBox="1">
            <a:spLocks noChangeArrowheads="1"/>
          </p:cNvSpPr>
          <p:nvPr/>
        </p:nvSpPr>
        <p:spPr bwMode="auto">
          <a:xfrm>
            <a:off x="3005138" y="6159500"/>
            <a:ext cx="12795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Tempur Ward &amp; Compact</a:t>
            </a:r>
          </a:p>
        </p:txBody>
      </p:sp>
      <p:sp>
        <p:nvSpPr>
          <p:cNvPr id="35897" name="TextBox 83"/>
          <p:cNvSpPr txBox="1">
            <a:spLocks noChangeArrowheads="1"/>
          </p:cNvSpPr>
          <p:nvPr/>
        </p:nvSpPr>
        <p:spPr bwMode="auto">
          <a:xfrm>
            <a:off x="4611688" y="6159500"/>
            <a:ext cx="12795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PREMA Stretcher</a:t>
            </a:r>
            <a:br>
              <a:rPr lang="en-NZ" sz="800">
                <a:latin typeface="Akzidenz-Grotesk Pro Light" pitchFamily="50" charset="0"/>
              </a:rPr>
            </a:br>
            <a:r>
              <a:rPr lang="en-NZ" sz="800">
                <a:latin typeface="Akzidenz-Grotesk Pro Light" pitchFamily="50" charset="0"/>
              </a:rPr>
              <a:t>100mm</a:t>
            </a:r>
          </a:p>
        </p:txBody>
      </p:sp>
      <p:sp>
        <p:nvSpPr>
          <p:cNvPr id="35898" name="TextBox 84"/>
          <p:cNvSpPr txBox="1">
            <a:spLocks noChangeArrowheads="1"/>
          </p:cNvSpPr>
          <p:nvPr/>
        </p:nvSpPr>
        <p:spPr bwMode="auto">
          <a:xfrm>
            <a:off x="6072188" y="6159500"/>
            <a:ext cx="803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PREMA Ward</a:t>
            </a:r>
            <a:br>
              <a:rPr lang="en-NZ" sz="800">
                <a:latin typeface="Akzidenz-Grotesk Pro Light" pitchFamily="50" charset="0"/>
              </a:rPr>
            </a:br>
            <a:r>
              <a:rPr lang="en-NZ" sz="800">
                <a:latin typeface="Akzidenz-Grotesk Pro Light" pitchFamily="50" charset="0"/>
              </a:rPr>
              <a:t>&amp; Compact 160mm</a:t>
            </a:r>
          </a:p>
        </p:txBody>
      </p:sp>
      <p:sp>
        <p:nvSpPr>
          <p:cNvPr id="35899" name="TextBox 85"/>
          <p:cNvSpPr txBox="1">
            <a:spLocks noChangeArrowheads="1"/>
          </p:cNvSpPr>
          <p:nvPr/>
        </p:nvSpPr>
        <p:spPr bwMode="auto">
          <a:xfrm>
            <a:off x="7131050" y="6159500"/>
            <a:ext cx="877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TEMPUR Ward</a:t>
            </a:r>
            <a:br>
              <a:rPr lang="en-NZ" sz="800">
                <a:latin typeface="Akzidenz-Grotesk Pro Light" pitchFamily="50" charset="0"/>
              </a:rPr>
            </a:br>
            <a:r>
              <a:rPr lang="en-NZ" sz="800">
                <a:latin typeface="Akzidenz-Grotesk Pro Light" pitchFamily="50" charset="0"/>
              </a:rPr>
              <a:t>Compact,</a:t>
            </a:r>
            <a:br>
              <a:rPr lang="en-NZ" sz="800">
                <a:latin typeface="Akzidenz-Grotesk Pro Light" pitchFamily="50" charset="0"/>
              </a:rPr>
            </a:br>
            <a:r>
              <a:rPr lang="en-NZ" sz="800">
                <a:latin typeface="Akzidenz-Grotesk Pro Light" pitchFamily="50" charset="0"/>
              </a:rPr>
              <a:t>&amp; Stretcher</a:t>
            </a:r>
          </a:p>
        </p:txBody>
      </p:sp>
      <p:sp>
        <p:nvSpPr>
          <p:cNvPr id="35900" name="TextBox 89"/>
          <p:cNvSpPr txBox="1">
            <a:spLocks noChangeArrowheads="1"/>
          </p:cNvSpPr>
          <p:nvPr/>
        </p:nvSpPr>
        <p:spPr bwMode="auto">
          <a:xfrm>
            <a:off x="5886450" y="2636838"/>
            <a:ext cx="10445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Ward</a:t>
            </a:r>
          </a:p>
        </p:txBody>
      </p:sp>
      <p:sp>
        <p:nvSpPr>
          <p:cNvPr id="35901" name="TextBox 90"/>
          <p:cNvSpPr txBox="1">
            <a:spLocks noChangeArrowheads="1"/>
          </p:cNvSpPr>
          <p:nvPr/>
        </p:nvSpPr>
        <p:spPr bwMode="auto">
          <a:xfrm>
            <a:off x="5886450" y="3357563"/>
            <a:ext cx="1044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Compact</a:t>
            </a:r>
          </a:p>
        </p:txBody>
      </p:sp>
      <p:sp>
        <p:nvSpPr>
          <p:cNvPr id="35902" name="TextBox 91"/>
          <p:cNvSpPr txBox="1">
            <a:spLocks noChangeArrowheads="1"/>
          </p:cNvSpPr>
          <p:nvPr/>
        </p:nvSpPr>
        <p:spPr bwMode="auto">
          <a:xfrm>
            <a:off x="5813425" y="4149725"/>
            <a:ext cx="12795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M9 Paediatric</a:t>
            </a:r>
          </a:p>
        </p:txBody>
      </p:sp>
      <p:sp>
        <p:nvSpPr>
          <p:cNvPr id="35903" name="TextBox 94"/>
          <p:cNvSpPr txBox="1">
            <a:spLocks noChangeArrowheads="1"/>
          </p:cNvSpPr>
          <p:nvPr/>
        </p:nvSpPr>
        <p:spPr bwMode="auto">
          <a:xfrm>
            <a:off x="8031163" y="6159500"/>
            <a:ext cx="877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NZ" sz="800">
                <a:latin typeface="Akzidenz-Grotesk Pro Light" pitchFamily="50" charset="0"/>
              </a:rPr>
              <a:t>DTF Modena</a:t>
            </a:r>
            <a:br>
              <a:rPr lang="en-NZ" sz="800">
                <a:latin typeface="Akzidenz-Grotesk Pro Light" pitchFamily="50" charset="0"/>
              </a:rPr>
            </a:br>
            <a:r>
              <a:rPr lang="en-NZ" sz="800">
                <a:latin typeface="Akzidenz-Grotesk Pro Light" pitchFamily="50" charset="0"/>
              </a:rPr>
              <a:t>Pressure Care</a:t>
            </a:r>
            <a:br>
              <a:rPr lang="en-NZ" sz="800">
                <a:latin typeface="Akzidenz-Grotesk Pro Light" pitchFamily="50" charset="0"/>
              </a:rPr>
            </a:br>
            <a:r>
              <a:rPr lang="en-NZ" sz="800">
                <a:latin typeface="Akzidenz-Grotesk Pro Light" pitchFamily="50" charset="0"/>
              </a:rPr>
              <a:t>(Air)</a:t>
            </a:r>
          </a:p>
        </p:txBody>
      </p:sp>
      <p:pic>
        <p:nvPicPr>
          <p:cNvPr id="35904" name="Picture 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8008938" y="5600700"/>
            <a:ext cx="947737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0" name="Straight Connector 79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1125538"/>
            <a:ext cx="9144000" cy="5732462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/>
          </a:p>
        </p:txBody>
      </p:sp>
      <p:sp>
        <p:nvSpPr>
          <p:cNvPr id="37890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Trends</a:t>
            </a:r>
          </a:p>
          <a:p>
            <a:r>
              <a:rPr lang="en-NZ" sz="1600">
                <a:latin typeface="Akzidenz-Grotesk Pro Light" pitchFamily="50" charset="0"/>
              </a:rPr>
              <a:t>Challenges faced by our customers</a:t>
            </a:r>
            <a:endParaRPr lang="en-NZ" sz="2800">
              <a:latin typeface="Akzidenz-Grotesk Pro Med" pitchFamily="50" charset="0"/>
            </a:endParaRPr>
          </a:p>
        </p:txBody>
      </p:sp>
      <p:sp>
        <p:nvSpPr>
          <p:cNvPr id="37891" name="TextBox 13"/>
          <p:cNvSpPr txBox="1">
            <a:spLocks noChangeArrowheads="1"/>
          </p:cNvSpPr>
          <p:nvPr/>
        </p:nvSpPr>
        <p:spPr bwMode="auto">
          <a:xfrm>
            <a:off x="85725" y="1465263"/>
            <a:ext cx="41989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Aging workforce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Mobile workforce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Higher patient weights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Regulatory compliance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Drug resistant pathogens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Higher patient acuity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Increased litigation risks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Funding reductions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Cost benefit health economics</a:t>
            </a:r>
          </a:p>
          <a:p>
            <a:pPr algn="r">
              <a:lnSpc>
                <a:spcPct val="150000"/>
              </a:lnSpc>
            </a:pPr>
            <a:r>
              <a:rPr lang="en-NZ" sz="2000">
                <a:latin typeface="Akzidenz-Grotesk Pro Med" pitchFamily="50" charset="0"/>
              </a:rPr>
              <a:t>Environmental requirements</a:t>
            </a:r>
          </a:p>
        </p:txBody>
      </p:sp>
      <p:sp>
        <p:nvSpPr>
          <p:cNvPr id="37892" name="TextBox 26"/>
          <p:cNvSpPr txBox="1">
            <a:spLocks noChangeArrowheads="1"/>
          </p:cNvSpPr>
          <p:nvPr/>
        </p:nvSpPr>
        <p:spPr bwMode="auto">
          <a:xfrm>
            <a:off x="5435600" y="2357438"/>
            <a:ext cx="2676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Akzidenz-Grotesk Pro Light" pitchFamily="50" charset="0"/>
              </a:rPr>
              <a:t>STAFF SAFETY</a:t>
            </a:r>
          </a:p>
        </p:txBody>
      </p:sp>
      <p:sp>
        <p:nvSpPr>
          <p:cNvPr id="37893" name="TextBox 30"/>
          <p:cNvSpPr txBox="1">
            <a:spLocks noChangeArrowheads="1"/>
          </p:cNvSpPr>
          <p:nvPr/>
        </p:nvSpPr>
        <p:spPr bwMode="auto">
          <a:xfrm>
            <a:off x="5435600" y="3684588"/>
            <a:ext cx="2676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Akzidenz-Grotesk Pro Light" pitchFamily="50" charset="0"/>
              </a:rPr>
              <a:t>PATIENT SAFETY</a:t>
            </a:r>
          </a:p>
        </p:txBody>
      </p:sp>
      <p:sp>
        <p:nvSpPr>
          <p:cNvPr id="37894" name="TextBox 34"/>
          <p:cNvSpPr txBox="1">
            <a:spLocks noChangeArrowheads="1"/>
          </p:cNvSpPr>
          <p:nvPr/>
        </p:nvSpPr>
        <p:spPr bwMode="auto">
          <a:xfrm>
            <a:off x="5435600" y="5013325"/>
            <a:ext cx="3384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Akzidenz-Grotesk Pro Light" pitchFamily="50" charset="0"/>
              </a:rPr>
              <a:t>OPERATIONAL EFFICIENCY</a:t>
            </a:r>
          </a:p>
        </p:txBody>
      </p:sp>
      <p:sp>
        <p:nvSpPr>
          <p:cNvPr id="37895" name="TextBox 37"/>
          <p:cNvSpPr txBox="1">
            <a:spLocks noChangeArrowheads="1"/>
          </p:cNvSpPr>
          <p:nvPr/>
        </p:nvSpPr>
        <p:spPr bwMode="auto">
          <a:xfrm>
            <a:off x="4427538" y="1443038"/>
            <a:ext cx="8651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4000">
                <a:solidFill>
                  <a:srgbClr val="85C7E5"/>
                </a:solidFill>
                <a:latin typeface="Akzidenz-Grotesk Pro Light" pitchFamily="50" charset="0"/>
              </a:rPr>
              <a:t>}</a:t>
            </a:r>
          </a:p>
        </p:txBody>
      </p:sp>
      <p:sp>
        <p:nvSpPr>
          <p:cNvPr id="37896" name="TextBox 40"/>
          <p:cNvSpPr txBox="1">
            <a:spLocks noChangeArrowheads="1"/>
          </p:cNvSpPr>
          <p:nvPr/>
        </p:nvSpPr>
        <p:spPr bwMode="auto">
          <a:xfrm>
            <a:off x="4427538" y="4076700"/>
            <a:ext cx="8651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4000">
                <a:solidFill>
                  <a:srgbClr val="85C7E5"/>
                </a:solidFill>
                <a:latin typeface="Akzidenz-Grotesk Pro Light" pitchFamily="50" charset="0"/>
              </a:rPr>
              <a:t>}</a:t>
            </a:r>
          </a:p>
        </p:txBody>
      </p:sp>
      <p:sp>
        <p:nvSpPr>
          <p:cNvPr id="37897" name="TextBox 41"/>
          <p:cNvSpPr txBox="1">
            <a:spLocks noChangeArrowheads="1"/>
          </p:cNvSpPr>
          <p:nvPr/>
        </p:nvSpPr>
        <p:spPr bwMode="auto">
          <a:xfrm>
            <a:off x="4859338" y="2708275"/>
            <a:ext cx="8651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4000">
                <a:solidFill>
                  <a:srgbClr val="85C7E5"/>
                </a:solidFill>
                <a:latin typeface="Akzidenz-Grotesk Pro Light" pitchFamily="50" charset="0"/>
              </a:rPr>
              <a:t>}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Our Response</a:t>
            </a:r>
          </a:p>
          <a:p>
            <a:r>
              <a:rPr lang="en-NZ" sz="1600">
                <a:latin typeface="Akzidenz-Grotesk Pro Light" pitchFamily="50" charset="0"/>
              </a:rPr>
              <a:t>How our products address customer challenges</a:t>
            </a:r>
            <a:endParaRPr lang="en-NZ" sz="2800">
              <a:latin typeface="Akzidenz-Grotesk Pro Med" pitchFamily="50" charset="0"/>
            </a:endParaRPr>
          </a:p>
        </p:txBody>
      </p:sp>
      <p:sp>
        <p:nvSpPr>
          <p:cNvPr id="39938" name="Rectangle 1"/>
          <p:cNvSpPr>
            <a:spLocks noChangeArrowheads="1"/>
          </p:cNvSpPr>
          <p:nvPr/>
        </p:nvSpPr>
        <p:spPr bwMode="auto">
          <a:xfrm>
            <a:off x="468313" y="1989138"/>
            <a:ext cx="8267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400">
                <a:solidFill>
                  <a:srgbClr val="85C7E5"/>
                </a:solidFill>
                <a:latin typeface="New Century Schoolbook"/>
              </a:rPr>
              <a:t>“By combining innovation with continuous product improvement we deliver tangible benefits that help our customers with their challenges.”</a:t>
            </a:r>
            <a:endParaRPr lang="en-NZ" sz="3400">
              <a:solidFill>
                <a:srgbClr val="85C7E5"/>
              </a:solidFill>
              <a:latin typeface="New Century Schoolbook"/>
            </a:endParaRPr>
          </a:p>
        </p:txBody>
      </p:sp>
      <p:pic>
        <p:nvPicPr>
          <p:cNvPr id="39939" name="Picture 2" descr="H:\Marketing\Brand\Howard Wright Brand Standards\Brand Imagery\Lo Res JPEGs\IMG_8907 Lo Res.jpg"/>
          <p:cNvPicPr>
            <a:picLocks noChangeAspect="1" noChangeArrowheads="1"/>
          </p:cNvPicPr>
          <p:nvPr/>
        </p:nvPicPr>
        <p:blipFill>
          <a:blip r:embed="rId3"/>
          <a:srcRect r="24059"/>
          <a:stretch>
            <a:fillRect/>
          </a:stretch>
        </p:blipFill>
        <p:spPr bwMode="auto">
          <a:xfrm>
            <a:off x="611188" y="5051425"/>
            <a:ext cx="768350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Box 15"/>
          <p:cNvSpPr txBox="1">
            <a:spLocks noChangeArrowheads="1"/>
          </p:cNvSpPr>
          <p:nvPr/>
        </p:nvSpPr>
        <p:spPr bwMode="auto">
          <a:xfrm>
            <a:off x="1619250" y="5026025"/>
            <a:ext cx="6235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>
                <a:latin typeface="Akzidenz-Grotesk Pro Med" pitchFamily="50" charset="0"/>
              </a:rPr>
              <a:t>Bruce Moller</a:t>
            </a:r>
            <a:br>
              <a:rPr lang="en-NZ" sz="2000">
                <a:latin typeface="Akzidenz-Grotesk Pro Med" pitchFamily="50" charset="0"/>
              </a:rPr>
            </a:br>
            <a:r>
              <a:rPr lang="en-NZ" sz="2000">
                <a:latin typeface="Akzidenz-Grotesk Pro Light" pitchFamily="50" charset="0"/>
              </a:rPr>
              <a:t>CEO Howard Wright Limited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Fully Electric Functions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41986" name="Picture 2" descr="H:\Marketing\Graphics\Distributor Presentation 01-04-14\M9 Handset.jpg"/>
          <p:cNvPicPr>
            <a:picLocks noChangeAspect="1" noChangeArrowheads="1"/>
          </p:cNvPicPr>
          <p:nvPr/>
        </p:nvPicPr>
        <p:blipFill>
          <a:blip r:embed="rId3"/>
          <a:srcRect t="5919"/>
          <a:stretch>
            <a:fillRect/>
          </a:stretch>
        </p:blipFill>
        <p:spPr bwMode="auto">
          <a:xfrm>
            <a:off x="0" y="1125538"/>
            <a:ext cx="9144000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Lift Assisted Side Rails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44034" name="Picture 1" descr="H:\Marketing\Graphics\Distributor Presentation 01-04-14\M9 Horizontal Bars.jpg"/>
          <p:cNvPicPr>
            <a:picLocks noChangeAspect="1" noChangeArrowheads="1"/>
          </p:cNvPicPr>
          <p:nvPr/>
        </p:nvPicPr>
        <p:blipFill>
          <a:blip r:embed="rId3"/>
          <a:srcRect t="40984" b="17197"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Outstanding Low Height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46082" name="Picture 2" descr="H:\Marketing\Graphics\Distributor Presentation 01-04-14\Low Height Teresa on bed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Sliding Backrest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48130" name="Picture 1" descr="H:\Marketing\Graphics\Distributor Presentation 01-04-14\sliding backre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:\Marketing\Brand\Howard Wright Brand Standards\Product Imagery\M9 Ward\JPEG\M9 Ward Castor Wheel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1196975"/>
            <a:ext cx="6753226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79" name="TextBox 5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TENTE Linea Castors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sp>
        <p:nvSpPr>
          <p:cNvPr id="50180" name="Rectangle 1"/>
          <p:cNvSpPr>
            <a:spLocks noChangeArrowheads="1"/>
          </p:cNvSpPr>
          <p:nvPr/>
        </p:nvSpPr>
        <p:spPr bwMode="auto">
          <a:xfrm>
            <a:off x="6443663" y="1927225"/>
            <a:ext cx="2292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200">
                <a:latin typeface="Akzidenz-Grotesk Pro Light" pitchFamily="50" charset="0"/>
              </a:rPr>
              <a:t>easy activation central locking</a:t>
            </a:r>
            <a:endParaRPr lang="en-NZ" sz="1200">
              <a:latin typeface="Akzidenz-Grotesk Pro Med" pitchFamily="50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5003800" y="2101850"/>
            <a:ext cx="288925" cy="679450"/>
          </a:xfrm>
          <a:prstGeom prst="line">
            <a:avLst/>
          </a:prstGeom>
          <a:ln>
            <a:solidFill>
              <a:srgbClr val="85C7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92725" y="2101850"/>
            <a:ext cx="1150938" cy="0"/>
          </a:xfrm>
          <a:prstGeom prst="line">
            <a:avLst/>
          </a:prstGeom>
          <a:ln>
            <a:solidFill>
              <a:srgbClr val="85C7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3" name="Rectangle 12"/>
          <p:cNvSpPr>
            <a:spLocks noChangeArrowheads="1"/>
          </p:cNvSpPr>
          <p:nvPr/>
        </p:nvSpPr>
        <p:spPr bwMode="auto">
          <a:xfrm>
            <a:off x="6443663" y="3141663"/>
            <a:ext cx="22923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1200">
                <a:latin typeface="Akzidenz-Grotesk Pro Light" pitchFamily="50" charset="0"/>
              </a:rPr>
              <a:t>dual wheels</a:t>
            </a:r>
            <a:endParaRPr lang="en-NZ" sz="1200">
              <a:latin typeface="Akzidenz-Grotesk Pro Med" pitchFamily="50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5148263" y="3284538"/>
            <a:ext cx="144462" cy="339725"/>
          </a:xfrm>
          <a:prstGeom prst="line">
            <a:avLst/>
          </a:prstGeom>
          <a:ln>
            <a:solidFill>
              <a:srgbClr val="85C7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292725" y="3284538"/>
            <a:ext cx="1150938" cy="0"/>
          </a:xfrm>
          <a:prstGeom prst="line">
            <a:avLst/>
          </a:prstGeom>
          <a:ln>
            <a:solidFill>
              <a:srgbClr val="85C7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Box 5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Easy Activated 5</a:t>
            </a:r>
            <a:r>
              <a:rPr lang="en-NZ" sz="3200" baseline="30000">
                <a:latin typeface="Akzidenz-Grotesk Pro Med" pitchFamily="50" charset="0"/>
              </a:rPr>
              <a:t>th</a:t>
            </a:r>
            <a:r>
              <a:rPr lang="en-NZ" sz="3200">
                <a:latin typeface="Akzidenz-Grotesk Pro Med" pitchFamily="50" charset="0"/>
              </a:rPr>
              <a:t> Wheel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52226" name="Picture 2" descr="H:\Marketing\Graphics\Distributor Presentation 01-04-14\5thwheel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1125538"/>
            <a:ext cx="9142412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V:\Projects\Current Projects\P1285 M9 Trauma and Transfer Stretcher\Accessory Renders\M9 Ward &amp; Compact Accessory\Stamia Lift-floorshaddow.jpg"/>
          <p:cNvPicPr>
            <a:picLocks noChangeAspect="1" noChangeArrowheads="1"/>
          </p:cNvPicPr>
          <p:nvPr/>
        </p:nvPicPr>
        <p:blipFill>
          <a:blip r:embed="rId3"/>
          <a:srcRect b="2226"/>
          <a:stretch>
            <a:fillRect/>
          </a:stretch>
        </p:blipFill>
        <p:spPr bwMode="auto">
          <a:xfrm>
            <a:off x="1588" y="1125538"/>
            <a:ext cx="9142412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Box 5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Bed Mover Compatibility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H:\Marketing\Brand\Howard Wright Brand Standards\Brand Imagery\Building 2013\IMG_4602-2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:\Marketing\Brand\Howard Wright Brand Standards\LOGOS ®\2 Colour\4. JPEGs\HW Logo ƒ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36525"/>
            <a:ext cx="3960813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International Safety Standards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58370" name="Picture 3" descr="H:\Marketing\Graphics\Distributor Presentation 01-04-14\Cone Testin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1"/>
          <p:cNvSpPr>
            <a:spLocks noChangeArrowheads="1"/>
          </p:cNvSpPr>
          <p:nvPr/>
        </p:nvSpPr>
        <p:spPr bwMode="auto">
          <a:xfrm>
            <a:off x="4184650" y="1630363"/>
            <a:ext cx="40592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>
                <a:latin typeface="Akzidenz-Grotesk Pro Light" pitchFamily="50" charset="0"/>
              </a:rPr>
              <a:t>IEC60601-2-52 3</a:t>
            </a:r>
            <a:r>
              <a:rPr lang="en-NZ" baseline="30000">
                <a:latin typeface="Akzidenz-Grotesk Pro Light" pitchFamily="50" charset="0"/>
              </a:rPr>
              <a:t>rd</a:t>
            </a:r>
            <a:r>
              <a:rPr lang="en-NZ">
                <a:latin typeface="Akzidenz-Grotesk Pro Light" pitchFamily="50" charset="0"/>
              </a:rPr>
              <a:t> Edition</a:t>
            </a:r>
          </a:p>
          <a:p>
            <a:r>
              <a:rPr lang="en-NZ">
                <a:latin typeface="Akzidenz-Grotesk Pro Light" pitchFamily="50" charset="0"/>
              </a:rPr>
              <a:t>ISO13485, ISO1497</a:t>
            </a:r>
            <a:endParaRPr lang="en-NZ" sz="3200">
              <a:latin typeface="Akzidenz-Grotesk Pro Med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3"/>
          <p:cNvSpPr txBox="1">
            <a:spLocks noChangeArrowheads="1"/>
          </p:cNvSpPr>
          <p:nvPr/>
        </p:nvSpPr>
        <p:spPr bwMode="auto">
          <a:xfrm>
            <a:off x="468312" y="260350"/>
            <a:ext cx="84961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NZ" sz="3200" dirty="0" smtClean="0">
                <a:latin typeface="Akzidenz-Grotesk Pro Med" pitchFamily="50" charset="0"/>
              </a:rPr>
              <a:t>Infection Control – Smooth Surfaces</a:t>
            </a:r>
            <a:endParaRPr lang="en-NZ" sz="3200" dirty="0">
              <a:latin typeface="Akzidenz-Grotesk Pro Med" pitchFamily="50" charset="0"/>
            </a:endParaRPr>
          </a:p>
          <a:p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STAFF SAFETY </a:t>
            </a:r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PATIENT SAFETY  </a:t>
            </a:r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OPERATIONAL EFFICIENCY</a:t>
            </a:r>
            <a:endParaRPr lang="en-NZ" sz="2800" dirty="0">
              <a:latin typeface="Akzidenz-Grotesk Pro Med" pitchFamily="50" charset="0"/>
            </a:endParaRPr>
          </a:p>
        </p:txBody>
      </p:sp>
      <p:pic>
        <p:nvPicPr>
          <p:cNvPr id="60418" name="Picture 2" descr="H:\Marketing\Graphics\Distributor Presentation 01-04-14\Cleanin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 dirty="0" smtClean="0">
                <a:latin typeface="Akzidenz-Grotesk Pro Med" pitchFamily="50" charset="0"/>
              </a:rPr>
              <a:t>Infection Control – Linen Tray</a:t>
            </a:r>
            <a:endParaRPr lang="en-NZ" sz="3200" dirty="0">
              <a:latin typeface="Akzidenz-Grotesk Pro Light" pitchFamily="50" charset="0"/>
            </a:endParaRPr>
          </a:p>
          <a:p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STAFF SAFETY </a:t>
            </a:r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PATIENT SAFETY  </a:t>
            </a:r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OPERATIONAL EFFICIENCY</a:t>
            </a:r>
            <a:endParaRPr lang="en-NZ" sz="2800" dirty="0">
              <a:latin typeface="Akzidenz-Grotesk Pro Med" pitchFamily="50" charset="0"/>
            </a:endParaRPr>
          </a:p>
        </p:txBody>
      </p:sp>
      <p:pic>
        <p:nvPicPr>
          <p:cNvPr id="62466" name="Picture 2" descr="H:\Marketing\Graphics\Distributor Presentation 01-04-14\M9 Linen Rack.jpg"/>
          <p:cNvPicPr>
            <a:picLocks noChangeAspect="1" noChangeArrowheads="1"/>
          </p:cNvPicPr>
          <p:nvPr/>
        </p:nvPicPr>
        <p:blipFill>
          <a:blip r:embed="rId3"/>
          <a:srcRect b="5965"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 dirty="0" smtClean="0">
                <a:latin typeface="Akzidenz-Grotesk Pro Med" pitchFamily="50" charset="0"/>
              </a:rPr>
              <a:t>Infection Control – Mattress Covers</a:t>
            </a:r>
            <a:endParaRPr lang="en-NZ" sz="4800" dirty="0">
              <a:latin typeface="Akzidenz-Grotesk Pro Med" pitchFamily="50" charset="0"/>
            </a:endParaRPr>
          </a:p>
          <a:p>
            <a:r>
              <a:rPr lang="en-NZ" sz="1600" dirty="0" smtClean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 smtClean="0">
                <a:latin typeface="Akzidenz-Grotesk Pro Light" pitchFamily="50" charset="0"/>
              </a:rPr>
              <a:t> </a:t>
            </a:r>
            <a:r>
              <a:rPr lang="en-NZ" sz="1600" dirty="0">
                <a:latin typeface="Akzidenz-Grotesk Pro Light" pitchFamily="50" charset="0"/>
              </a:rPr>
              <a:t>STAFF SAFETY </a:t>
            </a:r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PATIENT SAFETY  </a:t>
            </a:r>
            <a:r>
              <a:rPr lang="en-NZ" sz="1600" dirty="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 dirty="0">
                <a:latin typeface="Akzidenz-Grotesk Pro Light" pitchFamily="50" charset="0"/>
              </a:rPr>
              <a:t> OPERATIONAL EFFICIENCY</a:t>
            </a:r>
            <a:endParaRPr lang="en-NZ" sz="2800" dirty="0">
              <a:latin typeface="Akzidenz-Grotesk Pro Med" pitchFamily="50" charset="0"/>
            </a:endParaRPr>
          </a:p>
        </p:txBody>
      </p:sp>
      <p:pic>
        <p:nvPicPr>
          <p:cNvPr id="3" name="Picture 3" descr="H:\Marketing\Graphics\Distributor Presentation 01-04-14\Mattress Zi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124744"/>
            <a:ext cx="9144001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27984" y="1700808"/>
            <a:ext cx="3525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dirty="0" smtClean="0">
                <a:latin typeface="Akzidenz-Grotesk Pro Light" pitchFamily="50" charset="0"/>
              </a:rPr>
              <a:t>Welded </a:t>
            </a:r>
            <a:r>
              <a:rPr lang="en-NZ" dirty="0">
                <a:latin typeface="Akzidenz-Grotesk Pro Light" pitchFamily="50" charset="0"/>
              </a:rPr>
              <a:t>seams and waterproof zips</a:t>
            </a:r>
            <a:endParaRPr lang="en-NZ" sz="3200" dirty="0">
              <a:latin typeface="Akzidenz-Grotesk Pro Me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93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Quality Build and Components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64514" name="Picture 6" descr="http://www.hinfo.se/hinfo/Vendor/VendorImages/Logo/561/logogros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349500"/>
            <a:ext cx="35353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7" descr="C:\Users\nicfie\Documents\Medica 2013\linak_823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2276475"/>
            <a:ext cx="404812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Easy Access Servicing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66562" name="Picture 2" descr="H:\Marketing\Graphics\Distributor Presentation 01-04-14\Service Q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Modular Design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500438"/>
            <a:ext cx="35655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268413"/>
            <a:ext cx="3548062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2" descr="C:\Users\nicfie\Documents\current products\M9 Paediatric Flat Mid Positi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357563"/>
            <a:ext cx="410368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6" descr="H:\Marketing\Graphics\Distributor Presentation 01-04-14\M9 High Dependency Vertical Chair Position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0588" y="1120775"/>
            <a:ext cx="3903662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Intuitive Controls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70658" name="Picture 2" descr="H:\Marketing\Graphics\Distributor Presentation 01-04-14\Control in Hand - Electr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Common Controls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72706" name="Picture 2" descr="H:\Marketing\Graphics\Distributor Presentation 01-04-14\CPR1.jpg"/>
          <p:cNvPicPr>
            <a:picLocks noChangeAspect="1" noChangeArrowheads="1"/>
          </p:cNvPicPr>
          <p:nvPr/>
        </p:nvPicPr>
        <p:blipFill>
          <a:blip r:embed="rId3"/>
          <a:srcRect t="3139" b="2812"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Common Accessories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74754" name="Picture 1" descr="H:\Marketing\Graphics\Distributor Presentation 01-04-14\Accessori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:\Marketing\Brand\Howard Wright Brand Standards\LOGOS ®\2 Colour\4. JPEGs\HW Logo ƒ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36525"/>
            <a:ext cx="3960813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 r="23958"/>
          <a:stretch>
            <a:fillRect/>
          </a:stretch>
        </p:blipFill>
        <p:spPr bwMode="auto">
          <a:xfrm>
            <a:off x="1247775" y="1989138"/>
            <a:ext cx="66484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4" descr="H:\Marketing\Graphics\Distributor Presentation 01-04-14\M9 Ward Ends in Storage position BG WTE.jpg"/>
          <p:cNvPicPr>
            <a:picLocks noChangeAspect="1" noChangeArrowheads="1"/>
          </p:cNvPicPr>
          <p:nvPr/>
        </p:nvPicPr>
        <p:blipFill>
          <a:blip r:embed="rId3"/>
          <a:srcRect b="3960"/>
          <a:stretch>
            <a:fillRect/>
          </a:stretch>
        </p:blipFill>
        <p:spPr bwMode="auto">
          <a:xfrm>
            <a:off x="0" y="703263"/>
            <a:ext cx="6011863" cy="615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Head Board Storage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PATIENT SAFETY 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H:\Marketing\Graphics\Distributor Presentation 01-04-14\M9 Ward Power Cor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1125538"/>
            <a:ext cx="8609013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>
            <a:off x="539750" y="1125538"/>
            <a:ext cx="6769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51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Power Cord Storage (M9 Range)</a:t>
            </a:r>
          </a:p>
          <a:p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STAFF SAFETY </a:t>
            </a:r>
            <a:r>
              <a:rPr lang="en-NZ" sz="1600">
                <a:solidFill>
                  <a:srgbClr val="85C7E5"/>
                </a:solidFill>
                <a:latin typeface="Wingdings" pitchFamily="2" charset="2"/>
              </a:rPr>
              <a:t>þ</a:t>
            </a:r>
            <a:r>
              <a:rPr lang="en-NZ" sz="1600">
                <a:latin typeface="Akzidenz-Grotesk Pro Light" pitchFamily="50" charset="0"/>
              </a:rPr>
              <a:t> OPERATIONAL EFFICIENCY</a:t>
            </a:r>
            <a:endParaRPr lang="en-NZ" sz="2800">
              <a:latin typeface="Akzidenz-Grotesk Pro Med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Appendix</a:t>
            </a:r>
          </a:p>
          <a:p>
            <a:r>
              <a:rPr lang="en-NZ" sz="1600">
                <a:latin typeface="Akzidenz-Grotesk Pro Light" pitchFamily="50" charset="0"/>
              </a:rPr>
              <a:t>Feature matrix table</a:t>
            </a:r>
            <a:endParaRPr lang="en-NZ" sz="2800">
              <a:latin typeface="Akzidenz-Grotesk Pro Med" pitchFamily="50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688856"/>
              </p:ext>
            </p:extLst>
          </p:nvPr>
        </p:nvGraphicFramePr>
        <p:xfrm>
          <a:off x="468311" y="1559967"/>
          <a:ext cx="8046340" cy="36004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0466"/>
                <a:gridCol w="343775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  <a:gridCol w="388947"/>
              </a:tblGrid>
              <a:tr h="1574015"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500" u="none" strike="noStrike" dirty="0">
                          <a:effectLst/>
                          <a:latin typeface="Akzidenz-Grotesk Pro Light" pitchFamily="50" charset="0"/>
                        </a:rPr>
                        <a:t>FEATURES</a:t>
                      </a:r>
                      <a:endParaRPr lang="en-NZ" sz="1500" b="0" i="0" u="none" strike="noStrike" dirty="0">
                        <a:solidFill>
                          <a:srgbClr val="000000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5929" marR="5929" marT="592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Fully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Electric Functions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Lift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Assisted Siderails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Low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Height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Sliding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Backrest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TENTE Linea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Castors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5th Wheel Option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Bed Mover Compatibility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In-situ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X-</a:t>
                      </a:r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ray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&amp; Fluoroscopy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kzidenz-Grotesk Pro Light" pitchFamily="50" charset="0"/>
                        </a:rPr>
                        <a:t>International  Standards</a:t>
                      </a:r>
                      <a:endParaRPr lang="en-NZ" sz="1000" b="0" i="0" u="none" strike="noStrike" dirty="0">
                        <a:solidFill>
                          <a:schemeClr val="tx1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Infection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Control Design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Quality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Components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Easy Servicing Access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Modular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Design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Intuitive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Controls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Common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Controls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Common Accessories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Head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Board Storage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000" u="none" strike="noStrike" dirty="0">
                          <a:effectLst/>
                          <a:latin typeface="Akzidenz-Grotesk Pro Light" pitchFamily="50" charset="0"/>
                        </a:rPr>
                        <a:t>Power </a:t>
                      </a:r>
                      <a:r>
                        <a:rPr lang="en-NZ" sz="1000" u="none" strike="noStrike" dirty="0" smtClean="0">
                          <a:effectLst/>
                          <a:latin typeface="Akzidenz-Grotesk Pro Light" pitchFamily="50" charset="0"/>
                        </a:rPr>
                        <a:t>Cord Storage</a:t>
                      </a:r>
                      <a:endParaRPr lang="en-NZ" sz="1000" b="0" i="0" u="none" strike="noStrike" dirty="0">
                        <a:solidFill>
                          <a:srgbClr val="FFFFFF"/>
                        </a:solidFill>
                        <a:effectLst/>
                        <a:latin typeface="Akzidenz-Grotesk Pro Light" pitchFamily="50" charset="0"/>
                      </a:endParaRPr>
                    </a:p>
                  </a:txBody>
                  <a:tcPr marL="45720" marR="45720" vert="vert270" anchor="ctr"/>
                </a:tc>
              </a:tr>
              <a:tr h="675462"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400" u="none" strike="noStrike" dirty="0">
                          <a:effectLst/>
                          <a:latin typeface="Akzidenz-Grotesk Pro Med" pitchFamily="50" charset="0"/>
                        </a:rPr>
                        <a:t>Staff </a:t>
                      </a:r>
                      <a:endParaRPr lang="en-NZ" sz="1400" u="none" strike="noStrike" dirty="0" smtClean="0">
                        <a:effectLst/>
                        <a:latin typeface="Akzidenz-Grotesk Pro Med" pitchFamily="50" charset="0"/>
                      </a:endParaRPr>
                    </a:p>
                    <a:p>
                      <a:pPr algn="ctr" fontAlgn="ctr"/>
                      <a:r>
                        <a:rPr lang="en-NZ" sz="1400" u="none" strike="noStrike" dirty="0" smtClean="0">
                          <a:effectLst/>
                          <a:latin typeface="Akzidenz-Grotesk Pro Med" pitchFamily="50" charset="0"/>
                        </a:rPr>
                        <a:t>Safety</a:t>
                      </a:r>
                      <a:endParaRPr lang="en-NZ" sz="1400" b="0" i="0" u="none" strike="noStrike" dirty="0">
                        <a:solidFill>
                          <a:srgbClr val="000000"/>
                        </a:solidFill>
                        <a:effectLst/>
                        <a:latin typeface="Akzidenz-Grotesk Pro Med" pitchFamily="50" charset="0"/>
                      </a:endParaRPr>
                    </a:p>
                  </a:txBody>
                  <a:tcPr marL="5929" marR="53362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</a:tr>
              <a:tr h="675462"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400" u="none" strike="noStrike" dirty="0">
                          <a:effectLst/>
                          <a:latin typeface="Akzidenz-Grotesk Pro Med" pitchFamily="50" charset="0"/>
                        </a:rPr>
                        <a:t>Patient Safety</a:t>
                      </a:r>
                      <a:endParaRPr lang="en-NZ" sz="1400" b="0" i="0" u="none" strike="noStrike" dirty="0">
                        <a:solidFill>
                          <a:srgbClr val="000000"/>
                        </a:solidFill>
                        <a:effectLst/>
                        <a:latin typeface="Akzidenz-Grotesk Pro Med" pitchFamily="50" charset="0"/>
                      </a:endParaRPr>
                    </a:p>
                  </a:txBody>
                  <a:tcPr marL="5929" marR="53362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</a:tr>
              <a:tr h="675462"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400" u="none" strike="noStrike" dirty="0" smtClean="0">
                          <a:effectLst/>
                          <a:latin typeface="Akzidenz-Grotesk Pro Med" pitchFamily="50" charset="0"/>
                        </a:rPr>
                        <a:t>Operational Efficiency</a:t>
                      </a:r>
                      <a:endParaRPr lang="en-NZ" sz="1400" b="0" i="0" u="none" strike="noStrike" dirty="0">
                        <a:solidFill>
                          <a:srgbClr val="000000"/>
                        </a:solidFill>
                        <a:effectLst/>
                        <a:latin typeface="Akzidenz-Grotesk Pro Med" pitchFamily="50" charset="0"/>
                      </a:endParaRPr>
                    </a:p>
                  </a:txBody>
                  <a:tcPr marL="5929" marR="53362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NZ" sz="1200" u="none" strike="noStrike" dirty="0">
                          <a:effectLst/>
                        </a:rPr>
                        <a:t>●</a:t>
                      </a:r>
                      <a:endParaRPr lang="en-NZ" sz="1200" b="0" i="0" u="none" strike="noStrike" dirty="0">
                        <a:solidFill>
                          <a:srgbClr val="85C7DB"/>
                        </a:solidFill>
                        <a:effectLst/>
                        <a:latin typeface="Akzidenz-Grotesk Pro Med"/>
                      </a:endParaRPr>
                    </a:p>
                  </a:txBody>
                  <a:tcPr marL="5929" marR="5929" marT="5929" marB="0" anchor="ctr"/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 dirty="0">
                <a:latin typeface="Akzidenz-Grotesk Pro Med" pitchFamily="50" charset="0"/>
              </a:rPr>
              <a:t>Thank </a:t>
            </a:r>
            <a:r>
              <a:rPr lang="en-NZ" sz="3200" dirty="0" smtClean="0">
                <a:latin typeface="Akzidenz-Grotesk Pro Med" pitchFamily="50" charset="0"/>
              </a:rPr>
              <a:t>You</a:t>
            </a:r>
            <a:endParaRPr lang="en-NZ" sz="3200" dirty="0">
              <a:latin typeface="Akzidenz-Grotesk Pro Med" pitchFamily="50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9750" y="1125538"/>
            <a:ext cx="59039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947" name="Picture 2" descr="H:\Marketing\Brand\Howard Wright Brand Standards\Brand Imagery\Mid size JPEGS for WEBSITE\Howard Wright Building.jpg"/>
          <p:cNvPicPr>
            <a:picLocks noChangeAspect="1" noChangeArrowheads="1"/>
          </p:cNvPicPr>
          <p:nvPr/>
        </p:nvPicPr>
        <p:blipFill>
          <a:blip r:embed="rId3"/>
          <a:srcRect b="6039"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Our Business</a:t>
            </a:r>
          </a:p>
          <a:p>
            <a:r>
              <a:rPr lang="en-NZ" sz="1600">
                <a:latin typeface="Akzidenz-Grotesk Pro Light" pitchFamily="50" charset="0"/>
              </a:rPr>
              <a:t>What we do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23554" name="Picture 2" descr="H:\Marketing\Brand\Howard Wright Brand Standards\Product Imagery\M9 Transfer\Renders\M9 Transfer Mid Height Fl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5197475"/>
            <a:ext cx="1008063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H:\Marketing\Brand\Howard Wright Brand Standards\Product Imagery\M9 Trauma\Renders\M9 Trauma high heigh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9075" y="5213350"/>
            <a:ext cx="10795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5249863"/>
            <a:ext cx="1111250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5178425"/>
            <a:ext cx="120332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1" descr="C:\Users\nicfie\Documents\current products\M9 Paediatric Flat Mid Position smal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67000" y="5322888"/>
            <a:ext cx="13620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" descr="C:\Users\nicfie\Documents\current products\HW0005_Main image_ƒ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66063" y="5197475"/>
            <a:ext cx="1093787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5" descr="C:\Users\nicfie\Documents\current products\Mid Mattress-smal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5084763"/>
            <a:ext cx="1273175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1"/>
          <p:cNvSpPr>
            <a:spLocks noChangeArrowheads="1"/>
          </p:cNvSpPr>
          <p:nvPr/>
        </p:nvSpPr>
        <p:spPr bwMode="auto">
          <a:xfrm>
            <a:off x="468313" y="1989138"/>
            <a:ext cx="79200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dirty="0">
                <a:solidFill>
                  <a:srgbClr val="85C7E5"/>
                </a:solidFill>
                <a:latin typeface="New Century Schoolbook"/>
              </a:rPr>
              <a:t>The design, manufacture and marketing of medical beds and stretchers.</a:t>
            </a:r>
            <a:endParaRPr lang="en-NZ" sz="4800" dirty="0">
              <a:solidFill>
                <a:srgbClr val="85C7E5"/>
              </a:solidFill>
              <a:latin typeface="New Century Schoolbook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72374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Our Purpose</a:t>
            </a:r>
          </a:p>
          <a:p>
            <a:r>
              <a:rPr lang="en-NZ" sz="1600">
                <a:latin typeface="Akzidenz-Grotesk Pro Light" pitchFamily="50" charset="0"/>
              </a:rPr>
              <a:t>The objective of our work</a:t>
            </a:r>
            <a:endParaRPr lang="en-NZ" sz="2800">
              <a:latin typeface="Akzidenz-Grotesk Pro Med" pitchFamily="50" charset="0"/>
            </a:endParaRPr>
          </a:p>
        </p:txBody>
      </p:sp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5364163" y="3141663"/>
            <a:ext cx="3781425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600"/>
              </a:lnSpc>
            </a:pPr>
            <a:r>
              <a:rPr lang="en-US" sz="4800">
                <a:solidFill>
                  <a:srgbClr val="85C7E5"/>
                </a:solidFill>
                <a:latin typeface="New Century Schoolbook"/>
              </a:rPr>
              <a:t>Making </a:t>
            </a:r>
            <a:br>
              <a:rPr lang="en-US" sz="4800">
                <a:solidFill>
                  <a:srgbClr val="85C7E5"/>
                </a:solidFill>
                <a:latin typeface="New Century Schoolbook"/>
              </a:rPr>
            </a:br>
            <a:r>
              <a:rPr lang="en-US" sz="4800">
                <a:solidFill>
                  <a:srgbClr val="85C7E5"/>
                </a:solidFill>
                <a:latin typeface="New Century Schoolbook"/>
              </a:rPr>
              <a:t>human </a:t>
            </a:r>
            <a:br>
              <a:rPr lang="en-US" sz="4800">
                <a:solidFill>
                  <a:srgbClr val="85C7E5"/>
                </a:solidFill>
                <a:latin typeface="New Century Schoolbook"/>
              </a:rPr>
            </a:br>
            <a:r>
              <a:rPr lang="en-US" sz="4800">
                <a:solidFill>
                  <a:srgbClr val="85C7E5"/>
                </a:solidFill>
                <a:latin typeface="New Century Schoolbook"/>
              </a:rPr>
              <a:t>care easier.</a:t>
            </a:r>
            <a:endParaRPr lang="en-NZ" sz="4800">
              <a:solidFill>
                <a:srgbClr val="85C7E5"/>
              </a:solidFill>
              <a:latin typeface="New Century Schoolbook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:\Marketing\Graphics\Distributor Presentation 01-04-14\Push Handles.jpg"/>
          <p:cNvPicPr>
            <a:picLocks noChangeAspect="1" noChangeArrowheads="1"/>
          </p:cNvPicPr>
          <p:nvPr/>
        </p:nvPicPr>
        <p:blipFill>
          <a:blip r:embed="rId3"/>
          <a:srcRect l="8670" r="11412"/>
          <a:stretch>
            <a:fillRect/>
          </a:stretch>
        </p:blipFill>
        <p:spPr bwMode="auto">
          <a:xfrm>
            <a:off x="0" y="3476625"/>
            <a:ext cx="40576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Design</a:t>
            </a:r>
          </a:p>
          <a:p>
            <a:r>
              <a:rPr lang="en-NZ" sz="1600">
                <a:latin typeface="Akzidenz-Grotesk Pro Light" pitchFamily="50" charset="0"/>
              </a:rPr>
              <a:t>Our design values</a:t>
            </a:r>
            <a:endParaRPr lang="en-NZ" sz="2800">
              <a:latin typeface="Akzidenz-Grotesk Pro Med" pitchFamily="50" charset="0"/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4602163" y="1916113"/>
            <a:ext cx="378618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en-US" sz="8000">
                <a:solidFill>
                  <a:srgbClr val="85C7E5"/>
                </a:solidFill>
                <a:latin typeface="New Century Schoolbook"/>
              </a:rPr>
              <a:t>Simple</a:t>
            </a:r>
          </a:p>
          <a:p>
            <a:pPr>
              <a:lnSpc>
                <a:spcPts val="8000"/>
              </a:lnSpc>
            </a:pPr>
            <a:r>
              <a:rPr lang="en-US" sz="8000">
                <a:solidFill>
                  <a:srgbClr val="85C7E5"/>
                </a:solidFill>
                <a:latin typeface="New Century Schoolbook"/>
              </a:rPr>
              <a:t>Smart</a:t>
            </a:r>
          </a:p>
          <a:p>
            <a:pPr>
              <a:lnSpc>
                <a:spcPts val="8000"/>
              </a:lnSpc>
            </a:pPr>
            <a:r>
              <a:rPr lang="en-US" sz="8000">
                <a:solidFill>
                  <a:srgbClr val="85C7E5"/>
                </a:solidFill>
                <a:latin typeface="New Century Schoolbook"/>
              </a:rPr>
              <a:t>Human</a:t>
            </a:r>
            <a:endParaRPr lang="en-NZ" sz="8000">
              <a:solidFill>
                <a:srgbClr val="85C7E5"/>
              </a:solidFill>
              <a:latin typeface="New Century Schoolbook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nicfie\Documents\MARKETING\Distributor Presentation Mar 14\hospital vis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Design</a:t>
            </a:r>
          </a:p>
          <a:p>
            <a:r>
              <a:rPr lang="en-NZ" sz="1600">
                <a:latin typeface="Akzidenz-Grotesk Pro Light" pitchFamily="50" charset="0"/>
              </a:rPr>
              <a:t>Experiencing our customer’s challenges</a:t>
            </a:r>
            <a:endParaRPr lang="en-NZ" sz="2800">
              <a:latin typeface="Akzidenz-Grotesk Pro Med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Design</a:t>
            </a:r>
          </a:p>
          <a:p>
            <a:r>
              <a:rPr lang="en-NZ" sz="1600">
                <a:latin typeface="Akzidenz-Grotesk Pro Light" pitchFamily="50" charset="0"/>
              </a:rPr>
              <a:t>Identifying the main opportunities for innovation</a:t>
            </a:r>
            <a:endParaRPr lang="en-NZ" sz="2800">
              <a:latin typeface="Akzidenz-Grotesk Pro Med" pitchFamily="50" charset="0"/>
            </a:endParaRPr>
          </a:p>
        </p:txBody>
      </p:sp>
      <p:pic>
        <p:nvPicPr>
          <p:cNvPr id="31746" name="Picture 2" descr="H:\Marketing\Media\Website\Website Imagery\website jpgs size 1024 pixels\Internal images\R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8267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3200">
                <a:latin typeface="Akzidenz-Grotesk Pro Med" pitchFamily="50" charset="0"/>
              </a:rPr>
              <a:t>Design</a:t>
            </a:r>
          </a:p>
          <a:p>
            <a:r>
              <a:rPr lang="en-NZ" sz="1600">
                <a:latin typeface="Akzidenz-Grotesk Pro Light" pitchFamily="50" charset="0"/>
              </a:rPr>
              <a:t>Creating the right products</a:t>
            </a:r>
            <a:endParaRPr lang="en-NZ" sz="2800">
              <a:latin typeface="Akzidenz-Grotesk Pro Med" pitchFamily="50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39750" y="1125538"/>
            <a:ext cx="633571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68" y="1142732"/>
            <a:ext cx="7746100" cy="5166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21980</TotalTime>
  <Words>1234</Words>
  <Application>Microsoft Office PowerPoint</Application>
  <PresentationFormat>On-screen Show (4:3)</PresentationFormat>
  <Paragraphs>397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Field</dc:creator>
  <cp:lastModifiedBy>Joel Sims</cp:lastModifiedBy>
  <cp:revision>669</cp:revision>
  <cp:lastPrinted>2014-03-05T02:48:19Z</cp:lastPrinted>
  <dcterms:created xsi:type="dcterms:W3CDTF">2013-06-20T03:24:20Z</dcterms:created>
  <dcterms:modified xsi:type="dcterms:W3CDTF">2015-04-28T23:18:02Z</dcterms:modified>
</cp:coreProperties>
</file>