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4"/>
  </p:notesMasterIdLst>
  <p:sldIdLst>
    <p:sldId id="378" r:id="rId2"/>
    <p:sldId id="317" r:id="rId3"/>
    <p:sldId id="258" r:id="rId4"/>
    <p:sldId id="259" r:id="rId5"/>
    <p:sldId id="356" r:id="rId6"/>
    <p:sldId id="260" r:id="rId7"/>
    <p:sldId id="261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338" r:id="rId17"/>
    <p:sldId id="308" r:id="rId18"/>
    <p:sldId id="289" r:id="rId19"/>
    <p:sldId id="339" r:id="rId20"/>
    <p:sldId id="347" r:id="rId21"/>
    <p:sldId id="340" r:id="rId22"/>
    <p:sldId id="341" r:id="rId23"/>
    <p:sldId id="368" r:id="rId24"/>
    <p:sldId id="345" r:id="rId25"/>
    <p:sldId id="344" r:id="rId26"/>
    <p:sldId id="365" r:id="rId27"/>
    <p:sldId id="366" r:id="rId28"/>
    <p:sldId id="367" r:id="rId29"/>
    <p:sldId id="377" r:id="rId30"/>
    <p:sldId id="319" r:id="rId31"/>
    <p:sldId id="325" r:id="rId32"/>
    <p:sldId id="355" r:id="rId33"/>
    <p:sldId id="320" r:id="rId34"/>
    <p:sldId id="290" r:id="rId35"/>
    <p:sldId id="350" r:id="rId36"/>
    <p:sldId id="322" r:id="rId37"/>
    <p:sldId id="364" r:id="rId38"/>
    <p:sldId id="293" r:id="rId39"/>
    <p:sldId id="299" r:id="rId40"/>
    <p:sldId id="298" r:id="rId41"/>
    <p:sldId id="294" r:id="rId42"/>
    <p:sldId id="295" r:id="rId43"/>
    <p:sldId id="369" r:id="rId44"/>
    <p:sldId id="370" r:id="rId45"/>
    <p:sldId id="371" r:id="rId46"/>
    <p:sldId id="372" r:id="rId47"/>
    <p:sldId id="373" r:id="rId48"/>
    <p:sldId id="374" r:id="rId49"/>
    <p:sldId id="375" r:id="rId50"/>
    <p:sldId id="376" r:id="rId51"/>
    <p:sldId id="310" r:id="rId52"/>
    <p:sldId id="309" r:id="rId53"/>
    <p:sldId id="301" r:id="rId54"/>
    <p:sldId id="307" r:id="rId55"/>
    <p:sldId id="327" r:id="rId56"/>
    <p:sldId id="328" r:id="rId57"/>
    <p:sldId id="349" r:id="rId58"/>
    <p:sldId id="302" r:id="rId59"/>
    <p:sldId id="329" r:id="rId60"/>
    <p:sldId id="300" r:id="rId61"/>
    <p:sldId id="323" r:id="rId62"/>
    <p:sldId id="330" r:id="rId63"/>
    <p:sldId id="335" r:id="rId64"/>
    <p:sldId id="331" r:id="rId65"/>
    <p:sldId id="332" r:id="rId66"/>
    <p:sldId id="333" r:id="rId67"/>
    <p:sldId id="266" r:id="rId68"/>
    <p:sldId id="312" r:id="rId69"/>
    <p:sldId id="270" r:id="rId70"/>
    <p:sldId id="271" r:id="rId71"/>
    <p:sldId id="272" r:id="rId72"/>
    <p:sldId id="273" r:id="rId7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7" autoAdjust="0"/>
    <p:restoredTop sz="86475" autoAdjust="0"/>
  </p:normalViewPr>
  <p:slideViewPr>
    <p:cSldViewPr>
      <p:cViewPr varScale="1">
        <p:scale>
          <a:sx n="56" d="100"/>
          <a:sy n="56" d="100"/>
        </p:scale>
        <p:origin x="-43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20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4.xml"/><Relationship Id="rId1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0CA770-58E8-4E84-863A-0EA8F0153E34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6F9EB6-4881-4BCF-9109-2AF83B3DE3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28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1" defTabSz="914350">
              <a:defRPr/>
            </a:pPr>
            <a:r>
              <a:rPr lang="en-US" dirty="0" smtClean="0"/>
              <a:t>Air-assisted lateral-transfer devices</a:t>
            </a:r>
            <a:r>
              <a:rPr lang="en-US" baseline="0" dirty="0" smtClean="0"/>
              <a:t> reduce the risks associated with patient handling while promoting perioperative team member efficiency.</a:t>
            </a:r>
            <a:r>
              <a:rPr lang="en-US" sz="2000" kern="0" dirty="0">
                <a:solidFill>
                  <a:schemeClr val="bg2"/>
                </a:solidFill>
                <a:cs typeface="Arial" pitchFamily="34" charset="0"/>
              </a:rPr>
              <a:t> </a:t>
            </a:r>
            <a:br>
              <a:rPr lang="en-US" sz="2000" kern="0" dirty="0">
                <a:solidFill>
                  <a:schemeClr val="bg2"/>
                </a:solidFill>
                <a:cs typeface="Arial" pitchFamily="34" charset="0"/>
              </a:rPr>
            </a:br>
            <a:r>
              <a:rPr lang="en-US" sz="2000" kern="0" dirty="0">
                <a:solidFill>
                  <a:schemeClr val="bg2"/>
                </a:solidFill>
                <a:cs typeface="Arial" pitchFamily="34" charset="0"/>
              </a:rPr>
              <a:t>The features of this device include perforated chambers, which allows incoming air to lift the patient as air is released through the perforated underside, creating a cushion of air that allows one or two staff members to perform a task that typically requires four to eight people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B9845D-40FF-42A6-B319-21AC3B8D7595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360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539BE-888F-4ECE-82F2-F1370AE1965A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FF094-E684-4054-A619-B28AA6FC1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685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539BE-888F-4ECE-82F2-F1370AE1965A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FF094-E684-4054-A619-B28AA6FC1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581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539BE-888F-4ECE-82F2-F1370AE1965A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FF094-E684-4054-A619-B28AA6FC1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4247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228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885950"/>
            <a:ext cx="8178800" cy="41719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31800" y="622935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2935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1000" y="622935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476EA4F-9F79-4A85-8566-A0FDC69D38BE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5178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FB13F566-BA9F-42D5-B385-26E18501DC6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4896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2940AC4-D18F-49DE-9643-6758F27497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221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278AC958-26A7-482C-8C57-923028FACF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402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539BE-888F-4ECE-82F2-F1370AE1965A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FF094-E684-4054-A619-B28AA6FC1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331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539BE-888F-4ECE-82F2-F1370AE1965A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FF094-E684-4054-A619-B28AA6FC1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32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539BE-888F-4ECE-82F2-F1370AE1965A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FF094-E684-4054-A619-B28AA6FC1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927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539BE-888F-4ECE-82F2-F1370AE1965A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FF094-E684-4054-A619-B28AA6FC1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697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539BE-888F-4ECE-82F2-F1370AE1965A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FF094-E684-4054-A619-B28AA6FC1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13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539BE-888F-4ECE-82F2-F1370AE1965A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FF094-E684-4054-A619-B28AA6FC1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334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539BE-888F-4ECE-82F2-F1370AE1965A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FF094-E684-4054-A619-B28AA6FC1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918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539BE-888F-4ECE-82F2-F1370AE1965A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FF094-E684-4054-A619-B28AA6FC1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424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0539BE-888F-4ECE-82F2-F1370AE1965A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2FF094-E684-4054-A619-B28AA6FC1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632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7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emf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5" Type="http://schemas.openxmlformats.org/officeDocument/2006/relationships/image" Target="../media/image14.emf"/><Relationship Id="rId10" Type="http://schemas.openxmlformats.org/officeDocument/2006/relationships/image" Target="../media/image9.jpe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CC lighter blue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47" y="2303201"/>
            <a:ext cx="2153410" cy="1933674"/>
          </a:xfrm>
          <a:prstGeom prst="rect">
            <a:avLst/>
          </a:prstGeom>
        </p:spPr>
      </p:pic>
      <p:pic>
        <p:nvPicPr>
          <p:cNvPr id="4" name="Picture 3" descr="Roadshow banner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67394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1718425"/>
            <a:ext cx="9144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2F97B5"/>
                </a:solidFill>
              </a:rPr>
              <a:t>A huge thank you to our sponsors:</a:t>
            </a:r>
            <a:endParaRPr lang="en-US" sz="3200" dirty="0">
              <a:solidFill>
                <a:srgbClr val="2F97B5"/>
              </a:solidFill>
            </a:endParaRPr>
          </a:p>
        </p:txBody>
      </p:sp>
      <p:pic>
        <p:nvPicPr>
          <p:cNvPr id="6" name="Picture 5" descr="activehealthcare_letter_0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603" y="2487866"/>
            <a:ext cx="2112960" cy="1866848"/>
          </a:xfrm>
          <a:prstGeom prst="rect">
            <a:avLst/>
          </a:prstGeom>
        </p:spPr>
      </p:pic>
      <p:pic>
        <p:nvPicPr>
          <p:cNvPr id="7" name="Picture 6" descr="USL-Medical-logo-1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808" y="2599588"/>
            <a:ext cx="2723466" cy="788914"/>
          </a:xfrm>
          <a:prstGeom prst="rect">
            <a:avLst/>
          </a:prstGeom>
        </p:spPr>
      </p:pic>
      <p:pic>
        <p:nvPicPr>
          <p:cNvPr id="9" name="Picture 8" descr="AH Getinge Group logo-1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504" y="4588558"/>
            <a:ext cx="2144371" cy="460940"/>
          </a:xfrm>
          <a:prstGeom prst="rect">
            <a:avLst/>
          </a:prstGeom>
        </p:spPr>
      </p:pic>
      <p:pic>
        <p:nvPicPr>
          <p:cNvPr id="10" name="Picture 9" descr="Morton and Perry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398" y="3757436"/>
            <a:ext cx="2762998" cy="600652"/>
          </a:xfrm>
          <a:prstGeom prst="rect">
            <a:avLst/>
          </a:prstGeom>
        </p:spPr>
      </p:pic>
      <p:pic>
        <p:nvPicPr>
          <p:cNvPr id="11" name="Picture 10" descr="AUT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21" y="4358088"/>
            <a:ext cx="918968" cy="918968"/>
          </a:xfrm>
          <a:prstGeom prst="rect">
            <a:avLst/>
          </a:prstGeom>
        </p:spPr>
      </p:pic>
      <p:pic>
        <p:nvPicPr>
          <p:cNvPr id="12" name="Picture 11" descr="WA_logo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36" y="5771092"/>
            <a:ext cx="1534386" cy="459449"/>
          </a:xfrm>
          <a:prstGeom prst="rect">
            <a:avLst/>
          </a:prstGeom>
        </p:spPr>
      </p:pic>
      <p:pic>
        <p:nvPicPr>
          <p:cNvPr id="13" name="Picture 12" descr="Invacare.jp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213" y="5743831"/>
            <a:ext cx="1050183" cy="703948"/>
          </a:xfrm>
          <a:prstGeom prst="rect">
            <a:avLst/>
          </a:prstGeom>
        </p:spPr>
      </p:pic>
      <p:pic>
        <p:nvPicPr>
          <p:cNvPr id="14" name="Picture 13" descr="Nutricia Logo CMYK.JP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757" y="5199133"/>
            <a:ext cx="1705051" cy="688304"/>
          </a:xfrm>
          <a:prstGeom prst="rect">
            <a:avLst/>
          </a:prstGeom>
        </p:spPr>
      </p:pic>
      <p:pic>
        <p:nvPicPr>
          <p:cNvPr id="15" name="Picture 14" descr="Pure food Co.jp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409" y="6123066"/>
            <a:ext cx="1750173" cy="539398"/>
          </a:xfrm>
          <a:prstGeom prst="rect">
            <a:avLst/>
          </a:prstGeom>
        </p:spPr>
      </p:pic>
      <p:pic>
        <p:nvPicPr>
          <p:cNvPr id="17" name="Picture 16" descr="HW Logo.jp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988" y="4548004"/>
            <a:ext cx="2068734" cy="50500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35721" y="2291811"/>
            <a:ext cx="11304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Key Sponsor:</a:t>
            </a:r>
            <a:endParaRPr lang="en-US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9" name="Picture 18" descr="Healthcare Rehabilitation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800" y="4236875"/>
            <a:ext cx="1025914" cy="755114"/>
          </a:xfrm>
          <a:prstGeom prst="rect">
            <a:avLst/>
          </a:prstGeom>
        </p:spPr>
      </p:pic>
      <p:pic>
        <p:nvPicPr>
          <p:cNvPr id="3" name="Picture 2" descr="DME_logo.pdf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875" y="5199133"/>
            <a:ext cx="1766196" cy="1248646"/>
          </a:xfrm>
          <a:prstGeom prst="rect">
            <a:avLst/>
          </a:prstGeom>
        </p:spPr>
      </p:pic>
      <p:pic>
        <p:nvPicPr>
          <p:cNvPr id="5" name="Picture 4" descr="Allied Medical colour BMP.BMP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917" y="5407501"/>
            <a:ext cx="668351" cy="1096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11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Is the Task Safe with Two Caregivers?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This doesn’t work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Neither does this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438400"/>
            <a:ext cx="323850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438400"/>
            <a:ext cx="323850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15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/>
              <a:t>Nursing Injury Studies</a:t>
            </a:r>
            <a:endParaRPr lang="en-US"/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828800"/>
            <a:ext cx="8229600" cy="4495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4800"/>
              <a:t>Lifting Patient Up in Bed</a:t>
            </a:r>
            <a:endParaRPr lang="en-US"/>
          </a:p>
          <a:p>
            <a:pPr lvl="1">
              <a:lnSpc>
                <a:spcPct val="90000"/>
              </a:lnSpc>
            </a:pPr>
            <a:r>
              <a:rPr lang="en-US" sz="4400"/>
              <a:t> 48% Injury Rate</a:t>
            </a:r>
            <a:r>
              <a:rPr lang="en-US"/>
              <a:t>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/>
              <a:t>		(Harber 1985)</a:t>
            </a:r>
          </a:p>
          <a:p>
            <a:pPr lvl="1">
              <a:lnSpc>
                <a:spcPct val="90000"/>
              </a:lnSpc>
            </a:pPr>
            <a:r>
              <a:rPr lang="en-US" sz="4400"/>
              <a:t> 29% Injury Rate</a:t>
            </a:r>
            <a:r>
              <a:rPr lang="en-US"/>
              <a:t>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/>
              <a:t>		(Vasiliadou 1995)</a:t>
            </a:r>
          </a:p>
          <a:p>
            <a:pPr>
              <a:lnSpc>
                <a:spcPct val="90000"/>
              </a:lnSpc>
            </a:pPr>
            <a:endParaRPr lang="en-US"/>
          </a:p>
          <a:p>
            <a:pPr>
              <a:lnSpc>
                <a:spcPct val="90000"/>
              </a:lnSpc>
              <a:buFontTx/>
              <a:buNone/>
            </a:pPr>
            <a:r>
              <a:rPr lang="en-US"/>
              <a:t>    Both number one on list in studies</a:t>
            </a:r>
          </a:p>
        </p:txBody>
      </p:sp>
    </p:spTree>
    <p:extLst>
      <p:ext uri="{BB962C8B-B14F-4D97-AF65-F5344CB8AC3E}">
        <p14:creationId xmlns:p14="http://schemas.microsoft.com/office/powerpoint/2010/main" val="207841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Frequency Demands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Forty Percent of Critical Care Unit Caregivers Performed Repositioning Tasks More Than Six Times Per Shift (Harber et al)</a:t>
            </a:r>
          </a:p>
          <a:p>
            <a:r>
              <a:rPr lang="en-US"/>
              <a:t>Highest Frequency Physically Demanding Task Reported (Vasiliadou et al) </a:t>
            </a:r>
          </a:p>
        </p:txBody>
      </p:sp>
    </p:spTree>
    <p:extLst>
      <p:ext uri="{BB962C8B-B14F-4D97-AF65-F5344CB8AC3E}">
        <p14:creationId xmlns:p14="http://schemas.microsoft.com/office/powerpoint/2010/main" val="247412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/>
              <a:t>Other Studies</a:t>
            </a:r>
            <a:endParaRPr lang="en-US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4000" b="1"/>
              <a:t>50% of nurses required to do repositioning suffered back pain</a:t>
            </a:r>
            <a:r>
              <a:rPr lang="en-US" sz="2800"/>
              <a:t> (Smedley 1995)</a:t>
            </a:r>
          </a:p>
          <a:p>
            <a:pPr>
              <a:lnSpc>
                <a:spcPct val="90000"/>
              </a:lnSpc>
            </a:pPr>
            <a:r>
              <a:rPr lang="en-US" sz="4000" b="1"/>
              <a:t>High Physical Demand Task</a:t>
            </a:r>
          </a:p>
          <a:p>
            <a:pPr lvl="1">
              <a:lnSpc>
                <a:spcPct val="90000"/>
              </a:lnSpc>
            </a:pPr>
            <a:r>
              <a:rPr lang="en-US" sz="4000"/>
              <a:t> </a:t>
            </a:r>
            <a:r>
              <a:rPr lang="en-US" sz="3200" b="1"/>
              <a:t>31.3% up in bed or side to side</a:t>
            </a:r>
          </a:p>
          <a:p>
            <a:pPr lvl="1">
              <a:lnSpc>
                <a:spcPct val="90000"/>
              </a:lnSpc>
            </a:pPr>
            <a:r>
              <a:rPr lang="en-US" sz="3200" b="1"/>
              <a:t> 37.7% transfers in bed</a:t>
            </a:r>
            <a:r>
              <a:rPr lang="en-US" sz="2400"/>
              <a:t>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/>
              <a:t>		(Knibbe 1996)</a:t>
            </a:r>
          </a:p>
        </p:txBody>
      </p:sp>
    </p:spTree>
    <p:extLst>
      <p:ext uri="{BB962C8B-B14F-4D97-AF65-F5344CB8AC3E}">
        <p14:creationId xmlns:p14="http://schemas.microsoft.com/office/powerpoint/2010/main" val="416033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Seven Hospital, Two-Year Study</a:t>
            </a:r>
            <a:endParaRPr lang="en-US" sz="4000" dirty="0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371600"/>
            <a:ext cx="8229600" cy="4724400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sz="4800" dirty="0"/>
              <a:t>Number one injury causation activity: Repositioning Patients in bed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sz="2200" dirty="0" smtClean="0"/>
              <a:t>Reference: </a:t>
            </a:r>
            <a:r>
              <a:rPr lang="en-US" sz="2200" dirty="0" err="1" smtClean="0"/>
              <a:t>Fragala</a:t>
            </a:r>
            <a:r>
              <a:rPr lang="en-US" sz="2200" dirty="0" smtClean="0"/>
              <a:t>, G, </a:t>
            </a:r>
            <a:r>
              <a:rPr lang="en-US" sz="2200" dirty="0" err="1" smtClean="0"/>
              <a:t>Pontani</a:t>
            </a:r>
            <a:r>
              <a:rPr lang="en-US" sz="2200" dirty="0" smtClean="0"/>
              <a:t> Bailey, L, </a:t>
            </a:r>
            <a:r>
              <a:rPr lang="en-US" sz="2200" b="1" dirty="0"/>
              <a:t>Addressing </a:t>
            </a:r>
            <a:r>
              <a:rPr lang="en-US" sz="2200" b="1" dirty="0" smtClean="0"/>
              <a:t>Occupational Strains </a:t>
            </a:r>
            <a:r>
              <a:rPr lang="en-US" sz="2200" b="1" dirty="0"/>
              <a:t>and </a:t>
            </a:r>
            <a:r>
              <a:rPr lang="en-US" sz="2200" b="1" dirty="0" smtClean="0"/>
              <a:t>Sprains</a:t>
            </a:r>
            <a:r>
              <a:rPr lang="en-US" sz="2200" b="1" dirty="0"/>
              <a:t>: </a:t>
            </a:r>
            <a:r>
              <a:rPr lang="en-US" sz="2200" b="1" dirty="0" smtClean="0"/>
              <a:t>Musculoskeletal Injuries </a:t>
            </a:r>
            <a:r>
              <a:rPr lang="en-US" sz="2200" b="1" dirty="0"/>
              <a:t>in </a:t>
            </a:r>
            <a:r>
              <a:rPr lang="en-US" sz="2200" b="1" dirty="0" smtClean="0"/>
              <a:t>Hospitals, </a:t>
            </a:r>
            <a:r>
              <a:rPr lang="en-US" sz="2200" dirty="0" smtClean="0"/>
              <a:t>AAOHN </a:t>
            </a:r>
            <a:r>
              <a:rPr lang="en-US" sz="2200" dirty="0"/>
              <a:t>Journal </a:t>
            </a:r>
            <a:r>
              <a:rPr lang="en-US" sz="2200" dirty="0" smtClean="0"/>
              <a:t>07/2003</a:t>
            </a:r>
            <a:r>
              <a:rPr lang="en-US" sz="2200" dirty="0"/>
              <a:t>; 51(6):252-9.</a:t>
            </a:r>
          </a:p>
          <a:p>
            <a:pPr>
              <a:buFontTx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28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Injuries to Hospital Workers</a:t>
            </a:r>
          </a:p>
        </p:txBody>
      </p:sp>
      <p:graphicFrame>
        <p:nvGraphicFramePr>
          <p:cNvPr id="137219" name="Group 3"/>
          <p:cNvGraphicFramePr>
            <a:graphicFrameLocks noGrp="1"/>
          </p:cNvGraphicFramePr>
          <p:nvPr/>
        </p:nvGraphicFramePr>
        <p:xfrm>
          <a:off x="609600" y="1676400"/>
          <a:ext cx="8208963" cy="4496753"/>
        </p:xfrm>
        <a:graphic>
          <a:graphicData uri="http://schemas.openxmlformats.org/drawingml/2006/table">
            <a:tbl>
              <a:tblPr/>
              <a:tblGrid>
                <a:gridCol w="3248025"/>
                <a:gridCol w="1522413"/>
                <a:gridCol w="1166812"/>
                <a:gridCol w="2271713"/>
              </a:tblGrid>
              <a:tr h="255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Activity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Reported Injuries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Percentage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Rank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Repositioning Patient (Includes turning and lifting patient up in bed)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17.9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Object Lifting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12.7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Lifting Patient (not further specified)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11.9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Transfer Bed/Chair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11.3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Transporting Patient (wheelchair/stretcher/bed)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11.0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Push/Pull Object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10.4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Aggressive Patient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8.2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Lateral Patient Transfer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5.7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3964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Picture 2" descr="npo000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600" y="228600"/>
            <a:ext cx="9856788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1827506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5410200" cy="4495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6200" b="1" dirty="0">
                <a:solidFill>
                  <a:schemeClr val="tx1"/>
                </a:solidFill>
                <a:latin typeface="Arial" charset="0"/>
              </a:rPr>
              <a:t>Does Ergonomics Make Sense </a:t>
            </a:r>
            <a:br>
              <a:rPr lang="en-US" sz="6200" b="1" dirty="0">
                <a:solidFill>
                  <a:schemeClr val="tx1"/>
                </a:solidFill>
                <a:latin typeface="Arial" charset="0"/>
              </a:rPr>
            </a:br>
            <a:r>
              <a:rPr lang="en-US" sz="6200" b="1" dirty="0">
                <a:solidFill>
                  <a:schemeClr val="tx1"/>
                </a:solidFill>
                <a:latin typeface="Arial" charset="0"/>
              </a:rPr>
              <a:t>for Healthcare?</a:t>
            </a:r>
            <a:endParaRPr lang="en-US" sz="62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5638800"/>
            <a:ext cx="7162800" cy="685800"/>
          </a:xfrm>
          <a:ln/>
          <a:extLst>
            <a:ext uri="{91240B29-F687-4F45-9708-019B960494DF}">
              <a14:hiddenLine xmlns:a14="http://schemas.microsoft.com/office/drawing/2010/main" w="6350">
                <a:solidFill>
                  <a:schemeClr val="accent2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>
              <a:lnSpc>
                <a:spcPct val="90000"/>
              </a:lnSpc>
              <a:buFont typeface="Monotype Sorts" charset="2"/>
              <a:buNone/>
            </a:pPr>
            <a:r>
              <a:rPr lang="en-US" sz="4000" dirty="0">
                <a:latin typeface="Arial" charset="0"/>
              </a:rPr>
              <a:t>Direction for the Future</a:t>
            </a:r>
            <a:endParaRPr lang="en-US" sz="4800" dirty="0">
              <a:latin typeface="Arial" charset="0"/>
            </a:endParaRP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676400"/>
            <a:ext cx="242874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258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-304800"/>
            <a:ext cx="8229600" cy="1722438"/>
          </a:xfrm>
        </p:spPr>
        <p:txBody>
          <a:bodyPr>
            <a:normAutofit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sz="6100" dirty="0"/>
              <a:t>Solution Strategies</a:t>
            </a:r>
          </a:p>
        </p:txBody>
      </p:sp>
      <p:sp>
        <p:nvSpPr>
          <p:cNvPr id="17305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Eliminate the need to perform the high risk activity.</a:t>
            </a:r>
          </a:p>
          <a:p>
            <a:r>
              <a:rPr lang="en-US" dirty="0" smtClean="0"/>
              <a:t>Redesign </a:t>
            </a:r>
            <a:r>
              <a:rPr lang="en-US" dirty="0"/>
              <a:t>the task to eliminate components of the high risk task</a:t>
            </a:r>
            <a:r>
              <a:rPr lang="en-US" dirty="0" smtClean="0"/>
              <a:t>.</a:t>
            </a:r>
          </a:p>
          <a:p>
            <a:r>
              <a:rPr lang="en-US" dirty="0"/>
              <a:t>Minimize the frequency of the high risk task</a:t>
            </a:r>
            <a:r>
              <a:rPr lang="en-US" dirty="0" smtClean="0"/>
              <a:t>.</a:t>
            </a:r>
          </a:p>
          <a:p>
            <a:r>
              <a:rPr lang="en-US" dirty="0"/>
              <a:t>Make Optimum Use of Equipment Features to </a:t>
            </a:r>
            <a:r>
              <a:rPr lang="en-US" dirty="0" smtClean="0"/>
              <a:t>Facilitate</a:t>
            </a:r>
          </a:p>
          <a:p>
            <a:r>
              <a:rPr lang="en-US" dirty="0" smtClean="0"/>
              <a:t>Reduce </a:t>
            </a:r>
            <a:r>
              <a:rPr lang="en-US" dirty="0"/>
              <a:t>risk through application of an aiding device. </a:t>
            </a:r>
          </a:p>
        </p:txBody>
      </p:sp>
    </p:spTree>
    <p:extLst>
      <p:ext uri="{BB962C8B-B14F-4D97-AF65-F5344CB8AC3E}">
        <p14:creationId xmlns:p14="http://schemas.microsoft.com/office/powerpoint/2010/main" val="253295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141195"/>
            <a:ext cx="4038600" cy="206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4114800"/>
            <a:ext cx="4114800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 of Bed Articulation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02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Facilitating Progressive Mobility for Healthcare Patients with Ergonomics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Oner\Pictures\Caregivers\canstockphoto4418352 - Copy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58846" y="1600200"/>
            <a:ext cx="301730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81000" y="2819400"/>
            <a:ext cx="5867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Guy </a:t>
            </a:r>
            <a:r>
              <a:rPr lang="en-US" sz="2400" dirty="0" err="1"/>
              <a:t>Fragala</a:t>
            </a:r>
            <a:r>
              <a:rPr lang="en-US" sz="2400" dirty="0"/>
              <a:t> Ph.D., PE, CSP, CSPHP</a:t>
            </a:r>
          </a:p>
          <a:p>
            <a:r>
              <a:rPr lang="en-US" sz="2400" dirty="0"/>
              <a:t>Senior Advisor for Ergonomics</a:t>
            </a:r>
          </a:p>
          <a:p>
            <a:r>
              <a:rPr lang="en-US" sz="2400" dirty="0"/>
              <a:t>Patient Safety Center of </a:t>
            </a:r>
            <a:r>
              <a:rPr lang="en-US" sz="2400" dirty="0" smtClean="0"/>
              <a:t>Inquiry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5272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395413"/>
            <a:ext cx="6096000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Provide Position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33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044419"/>
            <a:ext cx="5963920" cy="3213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 Migration be Minimized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961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dirty="0"/>
              <a:t>Head Down Gravity </a:t>
            </a:r>
            <a:r>
              <a:rPr lang="en-US" dirty="0" smtClean="0"/>
              <a:t>Assist</a:t>
            </a:r>
            <a:br>
              <a:rPr lang="en-US" dirty="0" smtClean="0"/>
            </a:br>
            <a:endParaRPr lang="en-US" sz="2000" dirty="0"/>
          </a:p>
        </p:txBody>
      </p:sp>
      <p:pic>
        <p:nvPicPr>
          <p:cNvPr id="63491" name="Picture 3" descr="JHC_gravity-draw-shee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066800"/>
            <a:ext cx="5431155" cy="45259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854A5-A47B-4304-9B44-8A0AED6E70F8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half" idx="4294967295"/>
          </p:nvPr>
        </p:nvSpPr>
        <p:spPr>
          <a:xfrm>
            <a:off x="304800" y="5943600"/>
            <a:ext cx="8534400" cy="76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Reference:  </a:t>
            </a:r>
            <a:r>
              <a:rPr lang="en-US" sz="1800" dirty="0" err="1"/>
              <a:t>Fragala</a:t>
            </a:r>
            <a:r>
              <a:rPr lang="en-US" sz="1800" dirty="0"/>
              <a:t>, G, Facilitating repositioning in bed AAOHN J. 2011 Feb;59(2):63-8.</a:t>
            </a:r>
            <a:br>
              <a:rPr lang="en-US" sz="1800" dirty="0"/>
            </a:b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6160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CA88FD-69F2-49CD-855E-A1141A5AA455}" type="slidenum">
              <a:rPr lang="en-US"/>
              <a:pPr/>
              <a:t>23</a:t>
            </a:fld>
            <a:endParaRPr lang="en-US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Task Redesign Solution 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dirty="0"/>
              <a:t>Gravity Assist Repositioning 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Integrated into the existing central room furnishing, the bed</a:t>
            </a:r>
          </a:p>
          <a:p>
            <a:r>
              <a:rPr lang="en-US"/>
              <a:t>Easy to achieve with one touch of the bed control</a:t>
            </a:r>
          </a:p>
          <a:p>
            <a:r>
              <a:rPr lang="en-US"/>
              <a:t>Quantifiable reduction of force and effort required from the caregiver</a:t>
            </a:r>
          </a:p>
          <a:p>
            <a:r>
              <a:rPr lang="en-US"/>
              <a:t>Reduced risk of injury to the patient </a:t>
            </a:r>
          </a:p>
        </p:txBody>
      </p:sp>
    </p:spTree>
    <p:extLst>
      <p:ext uri="{BB962C8B-B14F-4D97-AF65-F5344CB8AC3E}">
        <p14:creationId xmlns:p14="http://schemas.microsoft.com/office/powerpoint/2010/main" val="208609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81B71A-6443-49DE-AC57-BD94AB3FDF4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-304800"/>
            <a:ext cx="8229600" cy="1143000"/>
          </a:xfrm>
          <a:noFill/>
          <a:ln/>
        </p:spPr>
        <p:txBody>
          <a:bodyPr/>
          <a:lstStyle/>
          <a:p>
            <a:r>
              <a:rPr lang="en-US"/>
              <a:t>Repositioning Study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8229600" cy="5165725"/>
          </a:xfrm>
          <a:noFill/>
          <a:ln/>
        </p:spPr>
        <p:txBody>
          <a:bodyPr/>
          <a:lstStyle/>
          <a:p>
            <a:r>
              <a:rPr lang="en-US"/>
              <a:t>Measured force to reposition 200 lb mannequin 12 inches by varying head down angle</a:t>
            </a:r>
          </a:p>
          <a:p>
            <a:r>
              <a:rPr lang="en-US"/>
              <a:t>Area under force vs. distance chart is total work</a:t>
            </a:r>
          </a:p>
        </p:txBody>
      </p:sp>
      <p:pic>
        <p:nvPicPr>
          <p:cNvPr id="6451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71800"/>
            <a:ext cx="5911850" cy="404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51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613" y="4110038"/>
            <a:ext cx="2997200" cy="185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518" name="Freeform 6"/>
          <p:cNvSpPr>
            <a:spLocks/>
          </p:cNvSpPr>
          <p:nvPr/>
        </p:nvSpPr>
        <p:spPr bwMode="auto">
          <a:xfrm>
            <a:off x="457200" y="3810000"/>
            <a:ext cx="3646488" cy="2754313"/>
          </a:xfrm>
          <a:custGeom>
            <a:avLst/>
            <a:gdLst>
              <a:gd name="T0" fmla="*/ 0 w 2297"/>
              <a:gd name="T1" fmla="*/ 1713 h 1735"/>
              <a:gd name="T2" fmla="*/ 115 w 2297"/>
              <a:gd name="T3" fmla="*/ 1641 h 1735"/>
              <a:gd name="T4" fmla="*/ 209 w 2297"/>
              <a:gd name="T5" fmla="*/ 1461 h 1735"/>
              <a:gd name="T6" fmla="*/ 281 w 2297"/>
              <a:gd name="T7" fmla="*/ 1015 h 1735"/>
              <a:gd name="T8" fmla="*/ 382 w 2297"/>
              <a:gd name="T9" fmla="*/ 504 h 1735"/>
              <a:gd name="T10" fmla="*/ 554 w 2297"/>
              <a:gd name="T11" fmla="*/ 151 h 1735"/>
              <a:gd name="T12" fmla="*/ 677 w 2297"/>
              <a:gd name="T13" fmla="*/ 43 h 1735"/>
              <a:gd name="T14" fmla="*/ 799 w 2297"/>
              <a:gd name="T15" fmla="*/ 14 h 1735"/>
              <a:gd name="T16" fmla="*/ 965 w 2297"/>
              <a:gd name="T17" fmla="*/ 0 h 1735"/>
              <a:gd name="T18" fmla="*/ 1087 w 2297"/>
              <a:gd name="T19" fmla="*/ 7 h 1735"/>
              <a:gd name="T20" fmla="*/ 1202 w 2297"/>
              <a:gd name="T21" fmla="*/ 21 h 1735"/>
              <a:gd name="T22" fmla="*/ 1332 w 2297"/>
              <a:gd name="T23" fmla="*/ 43 h 1735"/>
              <a:gd name="T24" fmla="*/ 1426 w 2297"/>
              <a:gd name="T25" fmla="*/ 65 h 1735"/>
              <a:gd name="T26" fmla="*/ 1548 w 2297"/>
              <a:gd name="T27" fmla="*/ 57 h 1735"/>
              <a:gd name="T28" fmla="*/ 1678 w 2297"/>
              <a:gd name="T29" fmla="*/ 57 h 1735"/>
              <a:gd name="T30" fmla="*/ 1778 w 2297"/>
              <a:gd name="T31" fmla="*/ 65 h 1735"/>
              <a:gd name="T32" fmla="*/ 1879 w 2297"/>
              <a:gd name="T33" fmla="*/ 115 h 1735"/>
              <a:gd name="T34" fmla="*/ 2023 w 2297"/>
              <a:gd name="T35" fmla="*/ 137 h 1735"/>
              <a:gd name="T36" fmla="*/ 2225 w 2297"/>
              <a:gd name="T37" fmla="*/ 137 h 1735"/>
              <a:gd name="T38" fmla="*/ 2297 w 2297"/>
              <a:gd name="T39" fmla="*/ 144 h 1735"/>
              <a:gd name="T40" fmla="*/ 2290 w 2297"/>
              <a:gd name="T41" fmla="*/ 1735 h 1735"/>
              <a:gd name="T42" fmla="*/ 0 w 2297"/>
              <a:gd name="T43" fmla="*/ 1713 h 1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297" h="1735">
                <a:moveTo>
                  <a:pt x="0" y="1713"/>
                </a:moveTo>
                <a:lnTo>
                  <a:pt x="115" y="1641"/>
                </a:lnTo>
                <a:lnTo>
                  <a:pt x="209" y="1461"/>
                </a:lnTo>
                <a:lnTo>
                  <a:pt x="281" y="1015"/>
                </a:lnTo>
                <a:lnTo>
                  <a:pt x="382" y="504"/>
                </a:lnTo>
                <a:lnTo>
                  <a:pt x="554" y="151"/>
                </a:lnTo>
                <a:lnTo>
                  <a:pt x="677" y="43"/>
                </a:lnTo>
                <a:lnTo>
                  <a:pt x="799" y="14"/>
                </a:lnTo>
                <a:lnTo>
                  <a:pt x="965" y="0"/>
                </a:lnTo>
                <a:lnTo>
                  <a:pt x="1087" y="7"/>
                </a:lnTo>
                <a:lnTo>
                  <a:pt x="1202" y="21"/>
                </a:lnTo>
                <a:lnTo>
                  <a:pt x="1332" y="43"/>
                </a:lnTo>
                <a:lnTo>
                  <a:pt x="1426" y="65"/>
                </a:lnTo>
                <a:lnTo>
                  <a:pt x="1548" y="57"/>
                </a:lnTo>
                <a:lnTo>
                  <a:pt x="1678" y="57"/>
                </a:lnTo>
                <a:lnTo>
                  <a:pt x="1778" y="65"/>
                </a:lnTo>
                <a:lnTo>
                  <a:pt x="1879" y="115"/>
                </a:lnTo>
                <a:lnTo>
                  <a:pt x="2023" y="137"/>
                </a:lnTo>
                <a:lnTo>
                  <a:pt x="2225" y="137"/>
                </a:lnTo>
                <a:lnTo>
                  <a:pt x="2297" y="144"/>
                </a:lnTo>
                <a:lnTo>
                  <a:pt x="2290" y="1735"/>
                </a:lnTo>
                <a:lnTo>
                  <a:pt x="0" y="1713"/>
                </a:lnTo>
                <a:close/>
              </a:path>
            </a:pathLst>
          </a:custGeom>
          <a:solidFill>
            <a:srgbClr val="000080">
              <a:alpha val="39999"/>
            </a:srgbClr>
          </a:solidFill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4519" name="Freeform 7"/>
          <p:cNvSpPr>
            <a:spLocks/>
          </p:cNvSpPr>
          <p:nvPr/>
        </p:nvSpPr>
        <p:spPr bwMode="auto">
          <a:xfrm>
            <a:off x="457200" y="4495800"/>
            <a:ext cx="3644900" cy="2079625"/>
          </a:xfrm>
          <a:custGeom>
            <a:avLst/>
            <a:gdLst>
              <a:gd name="T0" fmla="*/ 0 w 2275"/>
              <a:gd name="T1" fmla="*/ 1289 h 1310"/>
              <a:gd name="T2" fmla="*/ 137 w 2275"/>
              <a:gd name="T3" fmla="*/ 1217 h 1310"/>
              <a:gd name="T4" fmla="*/ 237 w 2275"/>
              <a:gd name="T5" fmla="*/ 1037 h 1310"/>
              <a:gd name="T6" fmla="*/ 295 w 2275"/>
              <a:gd name="T7" fmla="*/ 813 h 1310"/>
              <a:gd name="T8" fmla="*/ 381 w 2275"/>
              <a:gd name="T9" fmla="*/ 576 h 1310"/>
              <a:gd name="T10" fmla="*/ 511 w 2275"/>
              <a:gd name="T11" fmla="*/ 360 h 1310"/>
              <a:gd name="T12" fmla="*/ 684 w 2275"/>
              <a:gd name="T13" fmla="*/ 230 h 1310"/>
              <a:gd name="T14" fmla="*/ 864 w 2275"/>
              <a:gd name="T15" fmla="*/ 93 h 1310"/>
              <a:gd name="T16" fmla="*/ 1001 w 2275"/>
              <a:gd name="T17" fmla="*/ 14 h 1310"/>
              <a:gd name="T18" fmla="*/ 1217 w 2275"/>
              <a:gd name="T19" fmla="*/ 0 h 1310"/>
              <a:gd name="T20" fmla="*/ 1476 w 2275"/>
              <a:gd name="T21" fmla="*/ 0 h 1310"/>
              <a:gd name="T22" fmla="*/ 1627 w 2275"/>
              <a:gd name="T23" fmla="*/ 14 h 1310"/>
              <a:gd name="T24" fmla="*/ 1793 w 2275"/>
              <a:gd name="T25" fmla="*/ 57 h 1310"/>
              <a:gd name="T26" fmla="*/ 1929 w 2275"/>
              <a:gd name="T27" fmla="*/ 57 h 1310"/>
              <a:gd name="T28" fmla="*/ 2167 w 2275"/>
              <a:gd name="T29" fmla="*/ 79 h 1310"/>
              <a:gd name="T30" fmla="*/ 2275 w 2275"/>
              <a:gd name="T31" fmla="*/ 79 h 1310"/>
              <a:gd name="T32" fmla="*/ 2275 w 2275"/>
              <a:gd name="T33" fmla="*/ 1310 h 1310"/>
              <a:gd name="T34" fmla="*/ 0 w 2275"/>
              <a:gd name="T35" fmla="*/ 1289 h 1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75" h="1310">
                <a:moveTo>
                  <a:pt x="0" y="1289"/>
                </a:moveTo>
                <a:lnTo>
                  <a:pt x="137" y="1217"/>
                </a:lnTo>
                <a:lnTo>
                  <a:pt x="237" y="1037"/>
                </a:lnTo>
                <a:lnTo>
                  <a:pt x="295" y="813"/>
                </a:lnTo>
                <a:lnTo>
                  <a:pt x="381" y="576"/>
                </a:lnTo>
                <a:lnTo>
                  <a:pt x="511" y="360"/>
                </a:lnTo>
                <a:lnTo>
                  <a:pt x="684" y="230"/>
                </a:lnTo>
                <a:lnTo>
                  <a:pt x="864" y="93"/>
                </a:lnTo>
                <a:lnTo>
                  <a:pt x="1001" y="14"/>
                </a:lnTo>
                <a:lnTo>
                  <a:pt x="1217" y="0"/>
                </a:lnTo>
                <a:lnTo>
                  <a:pt x="1476" y="0"/>
                </a:lnTo>
                <a:lnTo>
                  <a:pt x="1627" y="14"/>
                </a:lnTo>
                <a:lnTo>
                  <a:pt x="1793" y="57"/>
                </a:lnTo>
                <a:lnTo>
                  <a:pt x="1929" y="57"/>
                </a:lnTo>
                <a:lnTo>
                  <a:pt x="2167" y="79"/>
                </a:lnTo>
                <a:lnTo>
                  <a:pt x="2275" y="79"/>
                </a:lnTo>
                <a:lnTo>
                  <a:pt x="2275" y="1310"/>
                </a:lnTo>
                <a:lnTo>
                  <a:pt x="0" y="1289"/>
                </a:lnTo>
                <a:close/>
              </a:path>
            </a:pathLst>
          </a:custGeom>
          <a:solidFill>
            <a:srgbClr val="FFFF00">
              <a:alpha val="39999"/>
            </a:srgbClr>
          </a:solidFill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4520" name="Line 8"/>
          <p:cNvSpPr>
            <a:spLocks noChangeShapeType="1"/>
          </p:cNvSpPr>
          <p:nvPr/>
        </p:nvSpPr>
        <p:spPr bwMode="auto">
          <a:xfrm>
            <a:off x="193675" y="4160838"/>
            <a:ext cx="0" cy="15763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4521" name="Text Box 9"/>
          <p:cNvSpPr txBox="1">
            <a:spLocks noChangeArrowheads="1"/>
          </p:cNvSpPr>
          <p:nvPr/>
        </p:nvSpPr>
        <p:spPr bwMode="auto">
          <a:xfrm rot="16200000">
            <a:off x="-325437" y="3565525"/>
            <a:ext cx="9255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prstClr val="black"/>
                </a:solidFill>
              </a:rPr>
              <a:t>Better</a:t>
            </a:r>
          </a:p>
        </p:txBody>
      </p:sp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5235575" y="2297113"/>
            <a:ext cx="264001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C0504D"/>
                </a:solidFill>
              </a:rPr>
              <a:t>Blue is total work at 0</a:t>
            </a:r>
            <a:r>
              <a:rPr lang="ar-SA" sz="1200" b="1">
                <a:solidFill>
                  <a:srgbClr val="C0504D"/>
                </a:solidFill>
              </a:rPr>
              <a:t>ْ</a:t>
            </a:r>
            <a:r>
              <a:rPr lang="en-US" sz="1200" b="1">
                <a:solidFill>
                  <a:srgbClr val="C0504D"/>
                </a:solidFill>
              </a:rPr>
              <a:t> head down</a:t>
            </a:r>
          </a:p>
        </p:txBody>
      </p:sp>
      <p:sp>
        <p:nvSpPr>
          <p:cNvPr id="64523" name="Text Box 11"/>
          <p:cNvSpPr txBox="1">
            <a:spLocks noChangeArrowheads="1"/>
          </p:cNvSpPr>
          <p:nvPr/>
        </p:nvSpPr>
        <p:spPr bwMode="auto">
          <a:xfrm>
            <a:off x="5181600" y="3276600"/>
            <a:ext cx="2971800" cy="2746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prstClr val="black"/>
                </a:solidFill>
              </a:rPr>
              <a:t>Yellow is total work at 6</a:t>
            </a:r>
            <a:r>
              <a:rPr lang="ar-SA" sz="1200" b="1">
                <a:solidFill>
                  <a:prstClr val="black"/>
                </a:solidFill>
              </a:rPr>
              <a:t>ْ</a:t>
            </a:r>
            <a:r>
              <a:rPr lang="en-US" sz="1200" b="1">
                <a:solidFill>
                  <a:prstClr val="black"/>
                </a:solidFill>
              </a:rPr>
              <a:t> head down</a:t>
            </a:r>
          </a:p>
        </p:txBody>
      </p:sp>
    </p:spTree>
    <p:extLst>
      <p:ext uri="{BB962C8B-B14F-4D97-AF65-F5344CB8AC3E}">
        <p14:creationId xmlns:p14="http://schemas.microsoft.com/office/powerpoint/2010/main" val="258224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8" grpId="0" animBg="1"/>
      <p:bldP spid="64519" grpId="0" animBg="1"/>
      <p:bldP spid="64522" grpId="0"/>
      <p:bldP spid="645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A6E93B-8827-4955-9E81-72CA6C45B425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 fontScale="90000"/>
          </a:bodyPr>
          <a:lstStyle/>
          <a:p>
            <a:r>
              <a:rPr lang="en-US" dirty="0" smtClean="0"/>
              <a:t>Impressive Results Applying </a:t>
            </a:r>
            <a:br>
              <a:rPr lang="en-US" dirty="0" smtClean="0"/>
            </a:br>
            <a:r>
              <a:rPr lang="en-US" dirty="0" smtClean="0"/>
              <a:t>Gravity Assist</a:t>
            </a:r>
            <a:endParaRPr lang="en-US" dirty="0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524000"/>
            <a:ext cx="2878138" cy="5051425"/>
          </a:xfrm>
          <a:noFill/>
          <a:ln/>
        </p:spPr>
        <p:txBody>
          <a:bodyPr/>
          <a:lstStyle/>
          <a:p>
            <a:r>
              <a:rPr lang="en-US"/>
              <a:t>By increasing the angle to 6</a:t>
            </a:r>
            <a:r>
              <a:rPr lang="ar-SA">
                <a:cs typeface="Arial" charset="0"/>
              </a:rPr>
              <a:t>ْ</a:t>
            </a:r>
            <a:r>
              <a:rPr lang="en-US"/>
              <a:t> from 4</a:t>
            </a:r>
            <a:r>
              <a:rPr lang="ar-SA">
                <a:cs typeface="Arial" charset="0"/>
              </a:rPr>
              <a:t>ْ</a:t>
            </a:r>
            <a:r>
              <a:rPr lang="en-US"/>
              <a:t> results in 3 X work reduction</a:t>
            </a:r>
          </a:p>
          <a:p>
            <a:pPr lvl="1"/>
            <a:r>
              <a:rPr lang="en-US"/>
              <a:t>49% for 6</a:t>
            </a:r>
            <a:r>
              <a:rPr lang="ar-SA">
                <a:cs typeface="Arial" charset="0"/>
              </a:rPr>
              <a:t>ْ</a:t>
            </a:r>
            <a:endParaRPr lang="en-US"/>
          </a:p>
          <a:p>
            <a:pPr lvl="1"/>
            <a:r>
              <a:rPr lang="en-US"/>
              <a:t>16% for 4</a:t>
            </a:r>
            <a:r>
              <a:rPr lang="ar-SA">
                <a:cs typeface="Arial" charset="0"/>
              </a:rPr>
              <a:t>ْ</a:t>
            </a:r>
            <a:endParaRPr lang="en-US"/>
          </a:p>
          <a:p>
            <a:pPr lvl="1"/>
            <a:endParaRPr lang="ar-SA">
              <a:cs typeface="Arial" charset="0"/>
            </a:endParaRPr>
          </a:p>
        </p:txBody>
      </p:sp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5257800"/>
            <a:ext cx="3190875" cy="113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5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025" y="1447800"/>
            <a:ext cx="5895975" cy="366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256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Increase Bed Surface Width</a:t>
            </a:r>
          </a:p>
        </p:txBody>
      </p:sp>
      <p:pic>
        <p:nvPicPr>
          <p:cNvPr id="8704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2938" y="2233613"/>
            <a:ext cx="3665537" cy="3382962"/>
          </a:xfrm>
          <a:noFill/>
          <a:ln/>
        </p:spPr>
      </p:pic>
      <p:sp>
        <p:nvSpPr>
          <p:cNvPr id="8704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500"/>
              <a:t>UltraWide adds nearly 20% width to the bed surface providing more space for the resident similar to conventional residential bed surface area encouraging a comfortable night’s sleep and reducing the exposure of rolling out of bed.</a:t>
            </a:r>
          </a:p>
          <a:p>
            <a:endParaRPr lang="en-US" sz="2600"/>
          </a:p>
        </p:txBody>
      </p:sp>
    </p:spTree>
    <p:extLst>
      <p:ext uri="{BB962C8B-B14F-4D97-AF65-F5344CB8AC3E}">
        <p14:creationId xmlns:p14="http://schemas.microsoft.com/office/powerpoint/2010/main" val="192528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Body Center of Gravity on Bed Surface</a:t>
            </a:r>
            <a:endParaRPr lang="en-US" dirty="0"/>
          </a:p>
        </p:txBody>
      </p:sp>
      <p:pic>
        <p:nvPicPr>
          <p:cNvPr id="7" name="Content Placeholder 6" descr="TRIAL 58_FRAME44_2D NO GRID"/>
          <p:cNvPicPr>
            <a:picLocks noGrp="1"/>
          </p:cNvPicPr>
          <p:nvPr>
            <p:ph idx="1"/>
          </p:nvPr>
        </p:nvPicPr>
        <p:blipFill>
          <a:blip r:embed="rId2" cstate="print"/>
          <a:srcRect b="42342"/>
          <a:stretch>
            <a:fillRect/>
          </a:stretch>
        </p:blipFill>
        <p:spPr bwMode="auto">
          <a:xfrm>
            <a:off x="457200" y="2083798"/>
            <a:ext cx="8229600" cy="355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Content Placeholder 6" descr="TRIAL 58_FRAME44_2D NO GRID"/>
          <p:cNvPicPr>
            <a:picLocks/>
          </p:cNvPicPr>
          <p:nvPr/>
        </p:nvPicPr>
        <p:blipFill>
          <a:blip r:embed="rId2" cstate="print"/>
          <a:srcRect b="42342"/>
          <a:stretch>
            <a:fillRect/>
          </a:stretch>
        </p:blipFill>
        <p:spPr bwMode="auto">
          <a:xfrm>
            <a:off x="457200" y="2057400"/>
            <a:ext cx="8229600" cy="355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Content Placeholder 6" descr="TRIAL 58_FRAME44_2D NO GRID"/>
          <p:cNvPicPr>
            <a:picLocks/>
          </p:cNvPicPr>
          <p:nvPr/>
        </p:nvPicPr>
        <p:blipFill>
          <a:blip r:embed="rId2" cstate="print"/>
          <a:srcRect b="42342"/>
          <a:stretch>
            <a:fillRect/>
          </a:stretch>
        </p:blipFill>
        <p:spPr bwMode="auto">
          <a:xfrm>
            <a:off x="609600" y="2209800"/>
            <a:ext cx="8229600" cy="355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800600"/>
            <a:ext cx="923925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40911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Risk for Falling Out of Bed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981200"/>
            <a:ext cx="61912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46458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Implement Wider Beds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76400"/>
            <a:ext cx="7467600" cy="4297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6785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/>
              <a:t>Short-Term Adverse Outcomes From Immobility </a:t>
            </a:r>
            <a:endParaRPr lang="en-US" sz="5400" dirty="0"/>
          </a:p>
        </p:txBody>
      </p:sp>
      <p:sp>
        <p:nvSpPr>
          <p:cNvPr id="3" name="Rectangle 2"/>
          <p:cNvSpPr/>
          <p:nvPr/>
        </p:nvSpPr>
        <p:spPr>
          <a:xfrm>
            <a:off x="685800" y="2413338"/>
            <a:ext cx="7772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en-US" sz="3600" dirty="0" smtClean="0"/>
              <a:t>Ventilator-associated pneumonia 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3600" dirty="0" smtClean="0"/>
              <a:t>Hospital-acquired pneumonia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3600" dirty="0" smtClean="0"/>
              <a:t>Delayed weaning off of mechanical ventilation due to muscle weakness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3600" dirty="0" smtClean="0"/>
              <a:t>Development of pressure ulcers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1227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Bed Positioning Aid</a:t>
            </a:r>
          </a:p>
        </p:txBody>
      </p:sp>
      <p:pic>
        <p:nvPicPr>
          <p:cNvPr id="88067" name="Picture 3" descr="F026 Repositioning L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828800"/>
            <a:ext cx="5562600" cy="4449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01669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C2A5C14-B8C8-44CD-9D7D-6CAB2D2927AD}" type="slidenum">
              <a:rPr lang="en-US"/>
              <a:pPr/>
              <a:t>31</a:t>
            </a:fld>
            <a:endParaRPr lang="en-US"/>
          </a:p>
        </p:txBody>
      </p:sp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696200" cy="1143000"/>
          </a:xfrm>
        </p:spPr>
        <p:txBody>
          <a:bodyPr/>
          <a:lstStyle/>
          <a:p>
            <a:r>
              <a:rPr lang="en-US"/>
              <a:t>Bed Positioning Aid</a:t>
            </a:r>
          </a:p>
        </p:txBody>
      </p:sp>
      <p:pic>
        <p:nvPicPr>
          <p:cNvPr id="61443" name="Picture 3" descr="Skilled_nursing_repositi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914400"/>
            <a:ext cx="6551613" cy="45259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406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Resistance Bands for in Bed Exercises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828800"/>
            <a:ext cx="6899225" cy="4549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29684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npo00001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33600"/>
            <a:ext cx="3756025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163" name="Picture 3" descr="npo00001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133600"/>
            <a:ext cx="3751263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609600" y="609600"/>
            <a:ext cx="8077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  <a:lvl2pPr algn="ctr"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2pPr>
            <a:lvl3pPr algn="ctr"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3pPr>
            <a:lvl4pPr algn="ctr"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4pPr>
            <a:lvl5pPr algn="ctr"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9pPr>
          </a:lstStyle>
          <a:p>
            <a:pPr eaLnBrk="1" hangingPunct="1"/>
            <a:r>
              <a:rPr lang="en-US" altLang="en-US">
                <a:effectLst/>
              </a:rPr>
              <a:t>Repositioning</a:t>
            </a:r>
          </a:p>
        </p:txBody>
      </p:sp>
    </p:spTree>
    <p:extLst>
      <p:ext uri="{BB962C8B-B14F-4D97-AF65-F5344CB8AC3E}">
        <p14:creationId xmlns:p14="http://schemas.microsoft.com/office/powerpoint/2010/main" val="2588949378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Autofit/>
          </a:bodyPr>
          <a:lstStyle/>
          <a:p>
            <a:r>
              <a:rPr lang="en-US" sz="6600" dirty="0" smtClean="0"/>
              <a:t>Minimizing Impact of Risk Factors</a:t>
            </a:r>
            <a:endParaRPr lang="en-US" sz="6600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2057400"/>
            <a:ext cx="4038600" cy="44958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Force</a:t>
            </a:r>
            <a:endParaRPr lang="en-US" sz="4400" dirty="0"/>
          </a:p>
          <a:p>
            <a:endParaRPr lang="en-US" sz="4400" dirty="0" smtClean="0"/>
          </a:p>
          <a:p>
            <a:r>
              <a:rPr lang="en-US" sz="4400" dirty="0" smtClean="0"/>
              <a:t>Repetition</a:t>
            </a:r>
          </a:p>
          <a:p>
            <a:endParaRPr lang="en-US" sz="4400" dirty="0" smtClean="0"/>
          </a:p>
          <a:p>
            <a:r>
              <a:rPr lang="en-US" sz="4400" dirty="0" smtClean="0"/>
              <a:t>Posture</a:t>
            </a:r>
            <a:endParaRPr lang="en-US" sz="2800" dirty="0"/>
          </a:p>
        </p:txBody>
      </p:sp>
      <p:pic>
        <p:nvPicPr>
          <p:cNvPr id="2" name="Picture 2" descr="C:\Users\Oner\Pictures\Caregivers\canstockphoto1432315 - Cop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133600"/>
            <a:ext cx="2682237" cy="420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76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Repositioning Slings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78891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npo0000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925" y="155575"/>
            <a:ext cx="7040563" cy="654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3613002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 Rolling Patients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Required to insert positioning device</a:t>
            </a:r>
          </a:p>
          <a:p>
            <a:r>
              <a:rPr lang="en-US" dirty="0" smtClean="0"/>
              <a:t>Identified in the literature as a high risk activity</a:t>
            </a:r>
          </a:p>
          <a:p>
            <a:r>
              <a:rPr lang="en-US" dirty="0" smtClean="0"/>
              <a:t>TAP reduces frequency of log rolling required </a:t>
            </a:r>
            <a:endParaRPr lang="en-US" dirty="0"/>
          </a:p>
        </p:txBody>
      </p:sp>
      <p:pic>
        <p:nvPicPr>
          <p:cNvPr id="8194" name="Picture 2" descr="C:\Users\Oner\Pictures\TAP\logrolling patient 3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981200"/>
            <a:ext cx="4159145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59168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Investigating a Turning and</a:t>
            </a:r>
            <a:br>
              <a:rPr lang="en-US" dirty="0" smtClean="0"/>
            </a:br>
            <a:r>
              <a:rPr lang="en-US" dirty="0" smtClean="0"/>
              <a:t> Positioning Solution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905000"/>
            <a:ext cx="32766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324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Measuring Exertion</a:t>
            </a:r>
            <a:endParaRPr lang="en-US" sz="6600" dirty="0"/>
          </a:p>
        </p:txBody>
      </p:sp>
      <p:sp>
        <p:nvSpPr>
          <p:cNvPr id="3" name="Rectangle 2"/>
          <p:cNvSpPr/>
          <p:nvPr/>
        </p:nvSpPr>
        <p:spPr>
          <a:xfrm>
            <a:off x="228600" y="1709057"/>
            <a:ext cx="86106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/>
              <a:t>Validated </a:t>
            </a:r>
            <a:r>
              <a:rPr lang="en-US" sz="3200" dirty="0"/>
              <a:t>Borg Scale for Perceived </a:t>
            </a:r>
            <a:r>
              <a:rPr lang="en-US" sz="3200" dirty="0" smtClean="0"/>
              <a:t>Exertion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/>
              <a:t>10-point </a:t>
            </a:r>
            <a:r>
              <a:rPr lang="en-US" sz="3200" dirty="0"/>
              <a:t>scale </a:t>
            </a:r>
            <a:endParaRPr lang="en-US" sz="32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/>
              <a:t>0=no </a:t>
            </a:r>
            <a:r>
              <a:rPr lang="en-US" sz="3200" dirty="0"/>
              <a:t>exertion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/>
              <a:t>10=extremely </a:t>
            </a:r>
            <a:r>
              <a:rPr lang="en-US" sz="3200" dirty="0"/>
              <a:t>hard </a:t>
            </a:r>
            <a:r>
              <a:rPr lang="en-US" sz="3200" dirty="0" smtClean="0"/>
              <a:t>exertion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/>
              <a:t>Researchers found </a:t>
            </a:r>
            <a:r>
              <a:rPr lang="en-US" sz="3200" dirty="0"/>
              <a:t>no </a:t>
            </a:r>
            <a:r>
              <a:rPr lang="en-US" sz="3200" dirty="0" smtClean="0"/>
              <a:t>differences using </a:t>
            </a:r>
            <a:r>
              <a:rPr lang="en-US" sz="3200" dirty="0"/>
              <a:t>the Borg scale </a:t>
            </a:r>
            <a:r>
              <a:rPr lang="en-US" sz="3200" dirty="0" smtClean="0"/>
              <a:t>compared to using more </a:t>
            </a:r>
            <a:r>
              <a:rPr lang="en-US" sz="3200" dirty="0"/>
              <a:t>complicated, time consuming, and labor intensive biomechanical model methods.</a:t>
            </a:r>
          </a:p>
        </p:txBody>
      </p:sp>
    </p:spTree>
    <p:extLst>
      <p:ext uri="{BB962C8B-B14F-4D97-AF65-F5344CB8AC3E}">
        <p14:creationId xmlns:p14="http://schemas.microsoft.com/office/powerpoint/2010/main" val="326060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067800" cy="1858962"/>
          </a:xfrm>
        </p:spPr>
        <p:txBody>
          <a:bodyPr>
            <a:noAutofit/>
          </a:bodyPr>
          <a:lstStyle/>
          <a:p>
            <a:r>
              <a:rPr lang="en-US" sz="5400" dirty="0" smtClean="0"/>
              <a:t>Major Long-Term Complication From Immobility </a:t>
            </a:r>
            <a:endParaRPr lang="en-US" sz="5400" dirty="0"/>
          </a:p>
        </p:txBody>
      </p:sp>
      <p:sp>
        <p:nvSpPr>
          <p:cNvPr id="3" name="Rectangle 2"/>
          <p:cNvSpPr/>
          <p:nvPr/>
        </p:nvSpPr>
        <p:spPr>
          <a:xfrm>
            <a:off x="533400" y="2743200"/>
            <a:ext cx="8001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Diminished quality of life after discharge due to the physical deconditioning that takes place during the patient’s stay in the intensive care unit (ICU)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21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Reducing Risk to Caregivers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/>
              <a:t>Conclusion:  </a:t>
            </a:r>
            <a:r>
              <a:rPr lang="en-US" dirty="0"/>
              <a:t>Whole body exertion significantly differed between the traditional draw sheet method and the application of TAP 2.0.  The traditional draw sheet method required 126% greater exertion</a:t>
            </a:r>
            <a:r>
              <a:rPr lang="en-US" dirty="0" smtClean="0"/>
              <a:t>..  </a:t>
            </a:r>
            <a:r>
              <a:rPr lang="en-US" dirty="0"/>
              <a:t>A lower perceived physical exertion translates into less force exerted on the musculoskeletal structure and a lower risk of injury to the caregiver</a:t>
            </a:r>
          </a:p>
        </p:txBody>
      </p:sp>
      <p:pic>
        <p:nvPicPr>
          <p:cNvPr id="9" name="Content Placeholder 8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00200"/>
            <a:ext cx="4038600" cy="4343400"/>
          </a:xfrm>
          <a:prstGeom prst="rect">
            <a:avLst/>
          </a:prstGeom>
          <a:noFill/>
          <a:ln>
            <a:solidFill>
              <a:sysClr val="windowText" lastClr="000000"/>
            </a:solidFill>
          </a:ln>
        </p:spPr>
      </p:pic>
    </p:spTree>
    <p:extLst>
      <p:ext uri="{BB962C8B-B14F-4D97-AF65-F5344CB8AC3E}">
        <p14:creationId xmlns:p14="http://schemas.microsoft.com/office/powerpoint/2010/main" val="87746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8000" dirty="0"/>
              <a:t>Patient Benefits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81000" y="1600200"/>
            <a:ext cx="8382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sz="3200" dirty="0" smtClean="0"/>
              <a:t>Helps </a:t>
            </a:r>
            <a:r>
              <a:rPr lang="en-US" sz="3200" dirty="0"/>
              <a:t>prevent sacral pressure </a:t>
            </a:r>
            <a:r>
              <a:rPr lang="en-US" sz="3200" dirty="0" smtClean="0"/>
              <a:t>ulcers by offloading </a:t>
            </a:r>
            <a:r>
              <a:rPr lang="en-US" sz="3200" dirty="0"/>
              <a:t>the sacrum. </a:t>
            </a:r>
          </a:p>
          <a:p>
            <a:pPr>
              <a:buFont typeface="Arial"/>
              <a:buChar char="•"/>
            </a:pPr>
            <a:r>
              <a:rPr lang="en-US" sz="3200" dirty="0"/>
              <a:t>Manages moisture due to incontinence, creates an optimal microclimate for the skin.</a:t>
            </a:r>
          </a:p>
          <a:p>
            <a:pPr>
              <a:buFont typeface="Arial"/>
              <a:buChar char="•"/>
            </a:pPr>
            <a:r>
              <a:rPr lang="en-US" sz="3200" dirty="0"/>
              <a:t>Helps minimize friction and shear. </a:t>
            </a:r>
          </a:p>
          <a:p>
            <a:pPr>
              <a:buFont typeface="Arial"/>
              <a:buChar char="•"/>
            </a:pPr>
            <a:r>
              <a:rPr lang="en-US" sz="3200" dirty="0"/>
              <a:t>Keeps patient positioned at the appropriate angle</a:t>
            </a:r>
            <a:endParaRPr lang="en-US" sz="32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6529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8000" dirty="0"/>
              <a:t>Staff Benefits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23088" y="1905000"/>
            <a:ext cx="83058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sz="3200" dirty="0" smtClean="0"/>
              <a:t>Reduces force to </a:t>
            </a:r>
            <a:r>
              <a:rPr lang="en-US" sz="3200" dirty="0"/>
              <a:t>turn and boost patients</a:t>
            </a:r>
            <a:r>
              <a:rPr lang="en-US" sz="3200" dirty="0" smtClean="0"/>
              <a:t>.</a:t>
            </a:r>
          </a:p>
          <a:p>
            <a:pPr>
              <a:buFont typeface="Arial"/>
              <a:buChar char="•"/>
            </a:pPr>
            <a:r>
              <a:rPr lang="en-US" sz="3200" dirty="0" smtClean="0"/>
              <a:t>Keeps patient positioned reducing frequency</a:t>
            </a:r>
          </a:p>
          <a:p>
            <a:pPr>
              <a:buFont typeface="Arial"/>
              <a:buChar char="•"/>
            </a:pPr>
            <a:r>
              <a:rPr lang="en-US" sz="3200" dirty="0" smtClean="0"/>
              <a:t>Allows better posture for caregiver </a:t>
            </a:r>
            <a:endParaRPr lang="en-US" sz="3200" dirty="0"/>
          </a:p>
          <a:p>
            <a:pPr>
              <a:buFont typeface="Arial"/>
              <a:buChar char="•"/>
            </a:pPr>
            <a:r>
              <a:rPr lang="en-US" sz="3200" dirty="0"/>
              <a:t>Requires fewer nurses and less time to turn.</a:t>
            </a:r>
          </a:p>
          <a:p>
            <a:pPr>
              <a:buFont typeface="Arial"/>
              <a:buChar char="•"/>
            </a:pPr>
            <a:r>
              <a:rPr lang="en-US" sz="3200" dirty="0"/>
              <a:t>Decreases strain on staff's backs, wrists and shoulders. </a:t>
            </a:r>
          </a:p>
          <a:p>
            <a:pPr>
              <a:buFont typeface="Arial"/>
              <a:buChar char="•"/>
            </a:pPr>
            <a:r>
              <a:rPr lang="en-US" sz="3200" dirty="0"/>
              <a:t>Helps staff more easily follow best practice prevention guidelines. </a:t>
            </a:r>
            <a:endParaRPr lang="en-US" sz="32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0133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55587" y="606303"/>
            <a:ext cx="8720137" cy="777875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kern="0" dirty="0">
                <a:latin typeface="+mn-lt"/>
                <a:ea typeface="+mj-ea"/>
                <a:cs typeface="Arial" panose="020B0604020202020204" pitchFamily="34" charset="0"/>
              </a:rPr>
              <a:t>Air-assisted Lateral Transfer Device</a:t>
            </a:r>
            <a:r>
              <a:rPr lang="en-US" sz="2800" b="1" kern="0" dirty="0">
                <a:solidFill>
                  <a:srgbClr val="0070C0"/>
                </a:solidFill>
                <a:ea typeface="+mj-ea"/>
                <a:cs typeface="Arial" panose="020B0604020202020204" pitchFamily="34" charset="0"/>
              </a:rPr>
              <a:t/>
            </a:r>
            <a:br>
              <a:rPr lang="en-US" sz="2800" b="1" kern="0" dirty="0">
                <a:solidFill>
                  <a:srgbClr val="0070C0"/>
                </a:solidFill>
                <a:ea typeface="+mj-ea"/>
                <a:cs typeface="Arial" panose="020B0604020202020204" pitchFamily="34" charset="0"/>
              </a:rPr>
            </a:br>
            <a:endParaRPr lang="en-US" sz="2800" b="1" kern="0" dirty="0">
              <a:solidFill>
                <a:srgbClr val="0070C0"/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81000" y="1555750"/>
            <a:ext cx="4724400" cy="4083050"/>
          </a:xfrm>
          <a:prstGeom prst="rect">
            <a:avLst/>
          </a:prstGeom>
        </p:spPr>
        <p:txBody>
          <a:bodyPr/>
          <a:lstStyle/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defRPr/>
            </a:pPr>
            <a:endParaRPr lang="en-US" sz="2000" kern="0" dirty="0">
              <a:solidFill>
                <a:schemeClr val="bg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Arial" pitchFamily="34" charset="0"/>
            </a:endParaRP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kern="0" dirty="0" smtClean="0">
                <a:latin typeface="+mn-lt"/>
                <a:cs typeface="Arial" panose="020B0604020202020204" pitchFamily="34" charset="0"/>
              </a:rPr>
              <a:t>Risk reducing</a:t>
            </a: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kern="0" dirty="0" smtClean="0">
                <a:latin typeface="+mn-lt"/>
                <a:cs typeface="Arial" panose="020B0604020202020204" pitchFamily="34" charset="0"/>
              </a:rPr>
              <a:t>Promoting perioperative team efficiency</a:t>
            </a: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2400" kern="0" dirty="0">
              <a:latin typeface="+mn-lt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kern="0" dirty="0">
                <a:latin typeface="+mn-lt"/>
                <a:cs typeface="Arial" panose="020B0604020202020204" pitchFamily="34" charset="0"/>
              </a:rPr>
              <a:t>Features </a:t>
            </a:r>
            <a:endParaRPr lang="en-US" sz="2400" kern="0" dirty="0" smtClean="0">
              <a:latin typeface="+mn-lt"/>
              <a:cs typeface="Arial" panose="020B0604020202020204" pitchFamily="34" charset="0"/>
            </a:endParaRPr>
          </a:p>
          <a:p>
            <a:pPr marL="800100" lvl="1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kern="0" dirty="0" smtClean="0">
                <a:latin typeface="+mn-lt"/>
                <a:cs typeface="Arial" panose="020B0604020202020204" pitchFamily="34" charset="0"/>
              </a:rPr>
              <a:t>perforated chambers</a:t>
            </a:r>
          </a:p>
          <a:p>
            <a:pPr marL="800100" lvl="1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kern="0" dirty="0" smtClean="0">
                <a:latin typeface="+mn-lt"/>
                <a:cs typeface="Arial" panose="020B0604020202020204" pitchFamily="34" charset="0"/>
              </a:rPr>
              <a:t>a cushion of </a:t>
            </a:r>
            <a:r>
              <a:rPr lang="en-US" sz="2400" kern="0" dirty="0">
                <a:latin typeface="+mn-lt"/>
                <a:cs typeface="Arial" panose="020B0604020202020204" pitchFamily="34" charset="0"/>
              </a:rPr>
              <a:t>air </a:t>
            </a:r>
            <a:endParaRPr lang="en-US" sz="2400" kern="0" dirty="0" smtClean="0">
              <a:latin typeface="+mn-lt"/>
              <a:cs typeface="Arial" panose="020B0604020202020204" pitchFamily="34" charset="0"/>
            </a:endParaRPr>
          </a:p>
          <a:p>
            <a:pPr marL="800100" lvl="1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kern="0" dirty="0" smtClean="0">
                <a:latin typeface="+mn-lt"/>
                <a:cs typeface="Arial" panose="020B0604020202020204" pitchFamily="34" charset="0"/>
              </a:rPr>
              <a:t>one </a:t>
            </a:r>
            <a:r>
              <a:rPr lang="en-US" sz="2400" kern="0" dirty="0">
                <a:latin typeface="+mn-lt"/>
                <a:cs typeface="Arial" panose="020B0604020202020204" pitchFamily="34" charset="0"/>
              </a:rPr>
              <a:t>or two staff members to perform a task that typically requires four to eight </a:t>
            </a:r>
            <a:r>
              <a:rPr lang="en-US" sz="2400" kern="0" dirty="0" smtClean="0">
                <a:latin typeface="+mn-lt"/>
                <a:cs typeface="Arial" panose="020B0604020202020204" pitchFamily="34" charset="0"/>
              </a:rPr>
              <a:t>people </a:t>
            </a:r>
            <a:endParaRPr lang="en-US" sz="2400" kern="0" dirty="0">
              <a:latin typeface="+mn-lt"/>
              <a:cs typeface="Arial" panose="020B0604020202020204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Font typeface="Monotype Sorts"/>
              <a:buChar char="n"/>
              <a:defRPr/>
            </a:pPr>
            <a:endParaRPr lang="en-US" sz="2400" kern="0" dirty="0">
              <a:solidFill>
                <a:schemeClr val="bg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209800"/>
            <a:ext cx="3481420" cy="329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708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Air Assisted Lateral Transfer Device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Facilitates supine lateral transfers</a:t>
            </a:r>
          </a:p>
          <a:p>
            <a:r>
              <a:rPr lang="en-US" dirty="0" smtClean="0"/>
              <a:t>Bed to stretcher</a:t>
            </a:r>
          </a:p>
          <a:p>
            <a:r>
              <a:rPr lang="en-US" dirty="0" smtClean="0"/>
              <a:t>Stretcher to OR table</a:t>
            </a:r>
          </a:p>
          <a:p>
            <a:r>
              <a:rPr lang="en-US" dirty="0" smtClean="0"/>
              <a:t>Positioning on OR table</a:t>
            </a:r>
          </a:p>
          <a:p>
            <a:r>
              <a:rPr lang="en-US" dirty="0" smtClean="0"/>
              <a:t>OR table to stretcher</a:t>
            </a:r>
          </a:p>
          <a:p>
            <a:r>
              <a:rPr lang="en-US" dirty="0" smtClean="0"/>
              <a:t>Stretcher to Bed</a:t>
            </a: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905000"/>
            <a:ext cx="3836776" cy="246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400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 Rolling Patients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Required to insert positioning or transfer device</a:t>
            </a:r>
          </a:p>
          <a:p>
            <a:r>
              <a:rPr lang="en-US" dirty="0" smtClean="0"/>
              <a:t>Identified in the literature as a high risk activity</a:t>
            </a:r>
          </a:p>
          <a:p>
            <a:r>
              <a:rPr lang="en-US" dirty="0" smtClean="0"/>
              <a:t>Can device remain under patient to reduce frequency</a:t>
            </a:r>
            <a:endParaRPr lang="en-US" dirty="0"/>
          </a:p>
        </p:txBody>
      </p:sp>
      <p:pic>
        <p:nvPicPr>
          <p:cNvPr id="7170" name="Picture 2" descr="C:\Users\Oner\Pictures\TAP\logrolling patient 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676400"/>
            <a:ext cx="3901047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305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81200"/>
            <a:ext cx="6172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Important Consideration: Can Device Pad Remain Under Patient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91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Reduce Force: Reduce Risk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16588"/>
            <a:ext cx="8137797" cy="4754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00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1000" y="1720840"/>
            <a:ext cx="8458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According to instructions in the Liberty Mutual Guidelines, </a:t>
            </a:r>
            <a:r>
              <a:rPr lang="en-US" sz="2800" dirty="0" smtClean="0">
                <a:solidFill>
                  <a:srgbClr val="FF0000"/>
                </a:solidFill>
              </a:rPr>
              <a:t>designing tasks </a:t>
            </a:r>
            <a:r>
              <a:rPr lang="en-US" sz="2800" dirty="0" smtClean="0"/>
              <a:t>so that requirements will meets specified limits for </a:t>
            </a:r>
            <a:r>
              <a:rPr lang="en-US" sz="2800" dirty="0" smtClean="0">
                <a:solidFill>
                  <a:srgbClr val="FF0000"/>
                </a:solidFill>
              </a:rPr>
              <a:t>greater than 75% of the female work population</a:t>
            </a:r>
            <a:r>
              <a:rPr lang="en-US" sz="2800" dirty="0" smtClean="0"/>
              <a:t> will offer the best protection from injuries. Studies have shown that two-thirds of low back claims from low percentage tasks (tasks capable of being performed by a small percentage of the population) can be prevented if the tasks are designed to accommodate 75% of the female work population</a:t>
            </a:r>
            <a:endParaRPr lang="en-US" sz="2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Guidelines for Pushing and Pulling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70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1443841"/>
            <a:ext cx="8382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Considering laterally transferring a patient from a stretcher to an OR table the guidelines specify </a:t>
            </a:r>
            <a:r>
              <a:rPr lang="en-US" sz="2800" dirty="0" smtClean="0">
                <a:solidFill>
                  <a:srgbClr val="FF0000"/>
                </a:solidFill>
              </a:rPr>
              <a:t>pulling limits </a:t>
            </a:r>
            <a:r>
              <a:rPr lang="en-US" sz="2800" dirty="0" smtClean="0"/>
              <a:t>both for initial force and for sustained pulling force. According to the guidelines the acceptable limit to pull a patient on a surface of approximately 35 inches high every 30 minutes during a work shift are </a:t>
            </a:r>
            <a:r>
              <a:rPr lang="en-US" sz="2800" dirty="0" smtClean="0">
                <a:solidFill>
                  <a:srgbClr val="FF0000"/>
                </a:solidFill>
              </a:rPr>
              <a:t>55 pounds for initial force and 32 pounds for sustained force </a:t>
            </a:r>
            <a:r>
              <a:rPr lang="en-US" sz="2800" dirty="0" smtClean="0"/>
              <a:t>over a pull of seven feet. Results of the study conducted indicate the pull forces required when the Air Assist Device are well below these recommended guidelines.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Risk Reduction with Air Assist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46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6200" y="228600"/>
            <a:ext cx="8915400" cy="1143000"/>
          </a:xfrm>
        </p:spPr>
        <p:txBody>
          <a:bodyPr>
            <a:normAutofit/>
          </a:bodyPr>
          <a:lstStyle/>
          <a:p>
            <a:r>
              <a:rPr lang="en-US" sz="5400" dirty="0" smtClean="0"/>
              <a:t>What is Progressive Mobility?</a:t>
            </a:r>
            <a:endParaRPr lang="en-US" sz="5400" dirty="0"/>
          </a:p>
        </p:txBody>
      </p:sp>
      <p:sp>
        <p:nvSpPr>
          <p:cNvPr id="5" name="Rectangle 4"/>
          <p:cNvSpPr/>
          <p:nvPr/>
        </p:nvSpPr>
        <p:spPr>
          <a:xfrm>
            <a:off x="669758" y="2514600"/>
            <a:ext cx="7924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prstClr val="black"/>
                </a:solidFill>
              </a:rPr>
              <a:t>The term progressive mobility is defined as a series of planned movements in a sequential manner beginning at a patient’s current mobility status with a goal of returning to his/her baseline (©Advancing Nursing LLC). </a:t>
            </a:r>
            <a:endParaRPr 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7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Reduce Force: Reduce Risk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16588"/>
            <a:ext cx="8137797" cy="4754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882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304800" y="2286000"/>
            <a:ext cx="8839200" cy="4572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74838"/>
            <a:ext cx="4876800" cy="4754562"/>
          </a:xfrm>
        </p:spPr>
        <p:txBody>
          <a:bodyPr/>
          <a:lstStyle/>
          <a:p>
            <a:pPr marL="171450" indent="-171450">
              <a:buClr>
                <a:schemeClr val="tx1"/>
              </a:buClr>
              <a:buFontTx/>
              <a:buNone/>
            </a:pPr>
            <a:r>
              <a:rPr lang="en-US" sz="1400" b="1">
                <a:solidFill>
                  <a:srgbClr val="000000"/>
                </a:solidFill>
              </a:rPr>
              <a:t>Benefits</a:t>
            </a:r>
          </a:p>
          <a:p>
            <a:pPr marL="171450" indent="-171450">
              <a:buClr>
                <a:schemeClr val="tx1"/>
              </a:buClr>
              <a:buFontTx/>
              <a:buNone/>
            </a:pPr>
            <a:endParaRPr lang="en-US" sz="1000" b="1">
              <a:solidFill>
                <a:srgbClr val="000000"/>
              </a:solidFill>
            </a:endParaRPr>
          </a:p>
          <a:p>
            <a:pPr marL="171450" indent="-171450">
              <a:buClr>
                <a:schemeClr val="tx1"/>
              </a:buClr>
            </a:pPr>
            <a:r>
              <a:rPr lang="en-US" sz="1400">
                <a:solidFill>
                  <a:srgbClr val="000000"/>
                </a:solidFill>
              </a:rPr>
              <a:t>Specially designed quilted therapy pad reduces friction and shear force while providing moisture relief without drying out patient’s skin</a:t>
            </a:r>
          </a:p>
          <a:p>
            <a:pPr marL="171450" indent="-171450">
              <a:buClr>
                <a:schemeClr val="tx1"/>
              </a:buClr>
            </a:pPr>
            <a:r>
              <a:rPr lang="en-US" sz="1400">
                <a:solidFill>
                  <a:srgbClr val="000000"/>
                </a:solidFill>
              </a:rPr>
              <a:t>Up to two hundred liters of airflow wicks away moisture to help prevent skin maceration</a:t>
            </a:r>
          </a:p>
          <a:p>
            <a:pPr marL="171450" indent="-171450">
              <a:buClr>
                <a:schemeClr val="tx1"/>
              </a:buClr>
            </a:pPr>
            <a:r>
              <a:rPr lang="en-US" sz="1400">
                <a:solidFill>
                  <a:srgbClr val="000000"/>
                </a:solidFill>
              </a:rPr>
              <a:t>“Autofirm” mode provides maximum air inflation designed to assist both patient and caregiver during patient transfer and treatment</a:t>
            </a:r>
          </a:p>
          <a:p>
            <a:pPr marL="171450" indent="-171450">
              <a:buClr>
                <a:schemeClr val="tx1"/>
              </a:buClr>
            </a:pPr>
            <a:r>
              <a:rPr lang="en-US" sz="1400">
                <a:solidFill>
                  <a:srgbClr val="000000"/>
                </a:solidFill>
              </a:rPr>
              <a:t>True 40º turn (80º arc) provides maximum benefit for wound healing and reduction of fluid in lungs</a:t>
            </a:r>
          </a:p>
          <a:p>
            <a:pPr marL="171450" indent="-171450">
              <a:buClr>
                <a:schemeClr val="tx1"/>
              </a:buClr>
            </a:pPr>
            <a:r>
              <a:rPr lang="en-US" sz="1400">
                <a:solidFill>
                  <a:srgbClr val="000000"/>
                </a:solidFill>
              </a:rPr>
              <a:t>Inflatable side air bolsters provide additional patient safety</a:t>
            </a:r>
          </a:p>
          <a:p>
            <a:pPr marL="171450" indent="-171450">
              <a:buClr>
                <a:schemeClr val="tx1"/>
              </a:buClr>
            </a:pPr>
            <a:r>
              <a:rPr lang="en-US" sz="1400">
                <a:solidFill>
                  <a:srgbClr val="000000"/>
                </a:solidFill>
              </a:rPr>
              <a:t>Turning done by inflation provides for a more significant turn while maintaining pressure relief</a:t>
            </a:r>
          </a:p>
          <a:p>
            <a:pPr marL="171450" indent="-171450">
              <a:buClr>
                <a:schemeClr val="tx1"/>
              </a:buClr>
            </a:pPr>
            <a:r>
              <a:rPr lang="en-US" sz="1400">
                <a:solidFill>
                  <a:srgbClr val="000000"/>
                </a:solidFill>
              </a:rPr>
              <a:t>Fowler boost inflates sacral section to provide adequate pressure relief when head of bed is elevated at 25º or greater</a:t>
            </a:r>
          </a:p>
        </p:txBody>
      </p:sp>
      <p:sp>
        <p:nvSpPr>
          <p:cNvPr id="89092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077200" cy="1447800"/>
          </a:xfrm>
        </p:spPr>
        <p:txBody>
          <a:bodyPr/>
          <a:lstStyle/>
          <a:p>
            <a:r>
              <a:rPr lang="en-US" sz="4000"/>
              <a:t>TurnCair™ Plus</a:t>
            </a:r>
            <a:br>
              <a:rPr lang="en-US" sz="4000"/>
            </a:br>
            <a:r>
              <a:rPr lang="en-US" sz="3200"/>
              <a:t>Lateral Rotation and Low Air Loss</a:t>
            </a:r>
          </a:p>
        </p:txBody>
      </p:sp>
      <p:pic>
        <p:nvPicPr>
          <p:cNvPr id="89093" name="Picture 5" descr="turn_cair_plus_left_s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650" y="2209800"/>
            <a:ext cx="2470150" cy="259080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094" name="Picture 6" descr="turncairplus_rt_s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962400"/>
            <a:ext cx="2409825" cy="251460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16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9227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dirty="0" smtClean="0"/>
              <a:t>Fluid Immersion Simulation</a:t>
            </a:r>
            <a:endParaRPr lang="en-US" sz="5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1131887"/>
          </a:xfrm>
        </p:spPr>
        <p:txBody>
          <a:bodyPr>
            <a:noAutofit/>
          </a:bodyPr>
          <a:lstStyle/>
          <a:p>
            <a:r>
              <a:rPr lang="en-US" sz="2800" dirty="0"/>
              <a:t>Patient lies down and the FIS software begins to work</a:t>
            </a:r>
          </a:p>
        </p:txBody>
      </p:sp>
      <p:pic>
        <p:nvPicPr>
          <p:cNvPr id="50178" name="Picture 2" descr="C:\Users\Oner\Pictures\Bed Surfaces\Step-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" y="3505200"/>
            <a:ext cx="3590946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648200" y="1905000"/>
            <a:ext cx="4041775" cy="639762"/>
          </a:xfrm>
        </p:spPr>
        <p:txBody>
          <a:bodyPr>
            <a:noAutofit/>
          </a:bodyPr>
          <a:lstStyle/>
          <a:p>
            <a:r>
              <a:rPr lang="en-US" dirty="0"/>
              <a:t>Soft tissue distortion is minimized and near normal blood flow is maintained</a:t>
            </a:r>
          </a:p>
        </p:txBody>
      </p:sp>
      <p:pic>
        <p:nvPicPr>
          <p:cNvPr id="50179" name="Picture 3" descr="C:\Users\Oner\Pictures\Bed Surfaces\Step-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57800" y="3505200"/>
            <a:ext cx="3264496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1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Bed Egress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What can be done to facilitate bed egress</a:t>
            </a:r>
          </a:p>
          <a:p>
            <a:r>
              <a:rPr lang="en-US" dirty="0" smtClean="0"/>
              <a:t>Assisted Bed Egress</a:t>
            </a:r>
          </a:p>
          <a:p>
            <a:r>
              <a:rPr lang="en-US" dirty="0" smtClean="0"/>
              <a:t>Independent Bed Egress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839" y="1693890"/>
            <a:ext cx="2893321" cy="198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9596" y="3924300"/>
            <a:ext cx="2515807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062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2"/>
          <p:cNvSpPr>
            <a:spLocks noGrp="1"/>
          </p:cNvSpPr>
          <p:nvPr>
            <p:ph type="title"/>
          </p:nvPr>
        </p:nvSpPr>
        <p:spPr bwMode="auto">
          <a:xfrm>
            <a:off x="0" y="274638"/>
            <a:ext cx="8382000" cy="1143000"/>
          </a:xfr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</a:t>
            </a:r>
            <a:r>
              <a:rPr lang="en-US" sz="6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Stand Assist Lifts</a:t>
            </a:r>
          </a:p>
        </p:txBody>
      </p:sp>
      <p:pic>
        <p:nvPicPr>
          <p:cNvPr id="39939" name="Picture 5" descr="Delux_transfr-2.tif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981200"/>
            <a:ext cx="3743325" cy="429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279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07B4A5E-D679-4996-8A72-0F36330981A9}" type="slidenum">
              <a:rPr lang="en-US"/>
              <a:pPr/>
              <a:t>55</a:t>
            </a:fld>
            <a:endParaRPr lang="en-US"/>
          </a:p>
        </p:txBody>
      </p:sp>
      <p:pic>
        <p:nvPicPr>
          <p:cNvPr id="76802" name="Picture 2" descr="Removable Foot Plat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981200"/>
            <a:ext cx="4572000" cy="306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803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/>
              <a:t>Removable Foot Plate</a:t>
            </a:r>
          </a:p>
        </p:txBody>
      </p:sp>
    </p:spTree>
    <p:extLst>
      <p:ext uri="{BB962C8B-B14F-4D97-AF65-F5344CB8AC3E}">
        <p14:creationId xmlns:p14="http://schemas.microsoft.com/office/powerpoint/2010/main" val="74503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17EDAB-35F1-4D0C-B917-7766FC9BB292}" type="slidenum">
              <a:rPr lang="en-US"/>
              <a:pPr/>
              <a:t>56</a:t>
            </a:fld>
            <a:endParaRPr lang="en-US"/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0"/>
            <a:ext cx="7696200" cy="1143000"/>
          </a:xfrm>
        </p:spPr>
        <p:txBody>
          <a:bodyPr/>
          <a:lstStyle/>
          <a:p>
            <a:r>
              <a:rPr lang="en-US" sz="3600"/>
              <a:t>Stand Assist Lift for Ambulation</a:t>
            </a:r>
          </a:p>
        </p:txBody>
      </p:sp>
      <p:pic>
        <p:nvPicPr>
          <p:cNvPr id="77827" name="Picture 3" descr="Delux_gatetrain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1066800"/>
            <a:ext cx="7108825" cy="45259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999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Standing Aid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948270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40" name="Picture 2" descr="C:\DOCUME~1\ehanson\LOCALS~1\Temp\npo000063.t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50330"/>
            <a:ext cx="7010400" cy="5150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Foot of Bed Egress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20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92718"/>
            <a:ext cx="7620000" cy="508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Height Adjustment Egress Assist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38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9154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Positioning and Mobility Techniques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77779" y="1447800"/>
            <a:ext cx="7772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/>
              <a:t>Elevation of the head of the bed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/>
              <a:t>Manual turning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/>
              <a:t>Passive and active range-of-motion exercises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/>
              <a:t>Continuous lateral rotation therapy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/>
              <a:t>Prone positioning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/>
              <a:t>Movement against gravity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/>
              <a:t>Bed egress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/>
              <a:t>Chair position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/>
              <a:t>Ambulation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3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 Assist Aids on Bed Frame</a:t>
            </a:r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571500" indent="-571500"/>
            <a:r>
              <a:rPr lang="en-US" sz="2600" dirty="0"/>
              <a:t>Deluxe Assist Handles mounted on bed frame sides provide a secure hand hold to assist residents to safely stand and egress the bed</a:t>
            </a:r>
          </a:p>
          <a:p>
            <a:pPr marL="571500" indent="-571500"/>
            <a:r>
              <a:rPr lang="en-US" sz="2600" dirty="0" smtClean="0"/>
              <a:t>Easily achieving optimum bed surface </a:t>
            </a:r>
            <a:r>
              <a:rPr lang="en-US" sz="2600" smtClean="0"/>
              <a:t>egress height</a:t>
            </a:r>
            <a:endParaRPr lang="en-US" sz="2600"/>
          </a:p>
        </p:txBody>
      </p:sp>
      <p:pic>
        <p:nvPicPr>
          <p:cNvPr id="17412" name="Picture 4" descr="resident_rm_egress_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11738" y="1719263"/>
            <a:ext cx="3309937" cy="44116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277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Bed Stand Assist Aid</a:t>
            </a:r>
          </a:p>
        </p:txBody>
      </p:sp>
      <p:pic>
        <p:nvPicPr>
          <p:cNvPr id="111619" name="Picture 3" descr="F026 Transfer Aid L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955800"/>
            <a:ext cx="5486400" cy="424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937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Explore the Ergonomics of Seating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50" y="2434431"/>
            <a:ext cx="2857500" cy="2857500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750" y="2434431"/>
            <a:ext cx="2857500" cy="2857500"/>
          </a:xfrm>
        </p:spPr>
      </p:pic>
    </p:spTree>
    <p:extLst>
      <p:ext uri="{BB962C8B-B14F-4D97-AF65-F5344CB8AC3E}">
        <p14:creationId xmlns:p14="http://schemas.microsoft.com/office/powerpoint/2010/main" val="284194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Utilizing Simple Resistance Bands for Seated Exercising</a:t>
            </a:r>
            <a:endParaRPr lang="en-US" dirty="0"/>
          </a:p>
        </p:txBody>
      </p:sp>
      <p:sp>
        <p:nvSpPr>
          <p:cNvPr id="4" name="Chart Placeholder 3"/>
          <p:cNvSpPr>
            <a:spLocks noGrp="1"/>
          </p:cNvSpPr>
          <p:nvPr>
            <p:ph type="chart" idx="1"/>
          </p:nvPr>
        </p:nvSpPr>
        <p:spPr/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07571"/>
            <a:ext cx="7356323" cy="3655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539599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Standing and Aging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Standing up is a complex task characterized by the transfer from one stabilized posture to another with movements of all body segments except the feet.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has been well documented that as we age the process of rising from a seated to a standing position becomes more difficult</a:t>
            </a:r>
            <a:r>
              <a:rPr lang="en-US" dirty="0" smtClean="0"/>
              <a:t>.</a:t>
            </a:r>
          </a:p>
          <a:p>
            <a:r>
              <a:rPr lang="en-US" dirty="0"/>
              <a:t>The act of standing from a seated posture has been widely studied and the knowledge gained can be effectively applied in the design of </a:t>
            </a:r>
            <a:r>
              <a:rPr lang="en-US" dirty="0" smtClean="0"/>
              <a:t>chairs.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79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Design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“The literature indicates that chair seat height, use of armrests, and foot position have a major influence on the ability to do a Sit To Stand movement.</a:t>
            </a:r>
          </a:p>
          <a:p>
            <a:r>
              <a:rPr lang="en-US" sz="2000" dirty="0" smtClean="0"/>
              <a:t>(Source) </a:t>
            </a:r>
            <a:r>
              <a:rPr lang="en-US" sz="2000" dirty="0" err="1" smtClean="0"/>
              <a:t>Wim</a:t>
            </a:r>
            <a:r>
              <a:rPr lang="en-US" sz="2000" dirty="0" smtClean="0"/>
              <a:t> GM Janssen, Hans BJ </a:t>
            </a:r>
            <a:r>
              <a:rPr lang="en-US" sz="2000" dirty="0" err="1" smtClean="0"/>
              <a:t>Bussmann</a:t>
            </a:r>
            <a:r>
              <a:rPr lang="en-US" sz="2000" dirty="0" smtClean="0"/>
              <a:t>, and </a:t>
            </a:r>
            <a:r>
              <a:rPr lang="en-US" sz="2000" dirty="0" err="1" smtClean="0"/>
              <a:t>Henk</a:t>
            </a:r>
            <a:r>
              <a:rPr lang="en-US" sz="2000" dirty="0" smtClean="0"/>
              <a:t> J </a:t>
            </a:r>
            <a:r>
              <a:rPr lang="en-US" sz="2000" dirty="0" err="1" smtClean="0"/>
              <a:t>Stam</a:t>
            </a:r>
            <a:r>
              <a:rPr lang="en-US" sz="2000" dirty="0" smtClean="0"/>
              <a:t> Physical Therapy Volume 82, Number 9,  September 2002</a:t>
            </a:r>
          </a:p>
        </p:txBody>
      </p:sp>
    </p:spTree>
    <p:extLst>
      <p:ext uri="{BB962C8B-B14F-4D97-AF65-F5344CB8AC3E}">
        <p14:creationId xmlns:p14="http://schemas.microsoft.com/office/powerpoint/2010/main" val="15248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117" y="457200"/>
            <a:ext cx="8229600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Why Chair Repositioning Puts Caregivers at Risk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81000" y="1981200"/>
            <a:ext cx="82296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/>
              <a:t>Patient weight exceeds safe lifting limits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/>
              <a:t>Caregiver </a:t>
            </a:r>
            <a:r>
              <a:rPr lang="en-US" sz="3200" dirty="0"/>
              <a:t>must </a:t>
            </a:r>
            <a:r>
              <a:rPr lang="en-US" sz="3200" dirty="0" smtClean="0"/>
              <a:t>assume awkward postures </a:t>
            </a:r>
            <a:r>
              <a:rPr lang="en-US" sz="3200" dirty="0"/>
              <a:t>to pull the patient back up in the </a:t>
            </a:r>
            <a:r>
              <a:rPr lang="en-US" sz="3200" dirty="0" smtClean="0"/>
              <a:t>chair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/>
              <a:t>Forces </a:t>
            </a:r>
            <a:r>
              <a:rPr lang="en-US" sz="3200" dirty="0"/>
              <a:t>on the musculoskeletal structure of </a:t>
            </a:r>
            <a:r>
              <a:rPr lang="en-US" sz="3200" dirty="0" smtClean="0"/>
              <a:t>caregivers beyond </a:t>
            </a:r>
            <a:r>
              <a:rPr lang="en-US" sz="3200" dirty="0"/>
              <a:t>what the body can </a:t>
            </a:r>
            <a:r>
              <a:rPr lang="en-US" sz="3200" dirty="0" smtClean="0"/>
              <a:t>tolerate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/>
              <a:t>Strain </a:t>
            </a:r>
            <a:r>
              <a:rPr lang="en-US" sz="3200" dirty="0"/>
              <a:t>and sprain type injuries can </a:t>
            </a:r>
            <a:r>
              <a:rPr lang="en-US" sz="3200" dirty="0" smtClean="0"/>
              <a:t>result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/>
              <a:t>To date good solutions not available</a:t>
            </a:r>
          </a:p>
        </p:txBody>
      </p:sp>
    </p:spTree>
    <p:extLst>
      <p:ext uri="{BB962C8B-B14F-4D97-AF65-F5344CB8AC3E}">
        <p14:creationId xmlns:p14="http://schemas.microsoft.com/office/powerpoint/2010/main" val="55553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Investigating a Seating Positioning System Solution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49726"/>
            <a:ext cx="4038600" cy="3026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49726"/>
            <a:ext cx="4038600" cy="3026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008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Building An Evidence Base</a:t>
            </a:r>
            <a:endParaRPr lang="en-US" sz="5400" dirty="0"/>
          </a:p>
        </p:txBody>
      </p:sp>
      <p:sp>
        <p:nvSpPr>
          <p:cNvPr id="3" name="Rectangle 2"/>
          <p:cNvSpPr/>
          <p:nvPr/>
        </p:nvSpPr>
        <p:spPr>
          <a:xfrm>
            <a:off x="427892" y="1767006"/>
            <a:ext cx="82296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/>
              <a:t>Research study conducted </a:t>
            </a:r>
            <a:r>
              <a:rPr lang="en-US" sz="3200" dirty="0"/>
              <a:t>to evaluate caregiver exertion for three different methods for </a:t>
            </a:r>
            <a:r>
              <a:rPr lang="en-US" sz="3200" dirty="0" smtClean="0"/>
              <a:t>chair repositioning 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2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/>
              <a:t>Hypothesized </a:t>
            </a:r>
            <a:r>
              <a:rPr lang="en-US" sz="3200" dirty="0"/>
              <a:t>that </a:t>
            </a:r>
            <a:r>
              <a:rPr lang="en-US" sz="3200" dirty="0" smtClean="0"/>
              <a:t>task </a:t>
            </a:r>
            <a:r>
              <a:rPr lang="en-US" sz="3200" dirty="0"/>
              <a:t>of repositioning a slouching healthcare patient in a chair will require less perceived physical exertion </a:t>
            </a:r>
            <a:r>
              <a:rPr lang="en-US" sz="3200" dirty="0" smtClean="0"/>
              <a:t>using </a:t>
            </a:r>
            <a:r>
              <a:rPr lang="en-US" sz="3200" dirty="0"/>
              <a:t>the SPS </a:t>
            </a:r>
            <a:r>
              <a:rPr lang="en-US" sz="3200" dirty="0" smtClean="0"/>
              <a:t>device which reduces risk.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1600" dirty="0" smtClean="0"/>
              <a:t>Reference:</a:t>
            </a:r>
            <a:r>
              <a:rPr lang="en-US" sz="3200" dirty="0" smtClean="0"/>
              <a:t> </a:t>
            </a:r>
            <a:r>
              <a:rPr lang="en-US" sz="1600" dirty="0" err="1" smtClean="0"/>
              <a:t>Fragala</a:t>
            </a:r>
            <a:r>
              <a:rPr lang="en-US" sz="1600" dirty="0" smtClean="0"/>
              <a:t> </a:t>
            </a:r>
            <a:r>
              <a:rPr lang="en-US" sz="1600" dirty="0"/>
              <a:t>G, </a:t>
            </a:r>
            <a:r>
              <a:rPr lang="en-US" sz="1600" dirty="0" err="1"/>
              <a:t>Fragala</a:t>
            </a:r>
            <a:r>
              <a:rPr lang="en-US" sz="1600" dirty="0"/>
              <a:t> M. Repositioning patients in chairs-an improved method. Workplace Health </a:t>
            </a:r>
            <a:r>
              <a:rPr lang="en-US" sz="1600" dirty="0" err="1"/>
              <a:t>Saf</a:t>
            </a:r>
            <a:r>
              <a:rPr lang="en-US" sz="1600" dirty="0"/>
              <a:t>. 2013 Apr;61(4):141-4. 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1600" dirty="0"/>
          </a:p>
          <a:p>
            <a:pPr marL="457200" indent="-457200">
              <a:buFont typeface="Arial" pitchFamily="34" charset="0"/>
              <a:buChar char="•"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375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1752600"/>
            <a:ext cx="7467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Application of the Seated Positioning System </a:t>
            </a:r>
            <a:r>
              <a:rPr lang="en-US" sz="2800" dirty="0" smtClean="0">
                <a:solidFill>
                  <a:prstClr val="black"/>
                </a:solidFill>
              </a:rPr>
              <a:t>device </a:t>
            </a:r>
            <a:r>
              <a:rPr lang="en-US" sz="2800" dirty="0">
                <a:solidFill>
                  <a:prstClr val="black"/>
                </a:solidFill>
              </a:rPr>
              <a:t>significantly reduced exertion reported by caregivers while repositioning a slouching patient in a chair. </a:t>
            </a:r>
            <a:endParaRPr lang="en-US" sz="2800" dirty="0" smtClean="0">
              <a:solidFill>
                <a:prstClr val="black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endParaRPr lang="en-US" sz="2800" dirty="0">
              <a:solidFill>
                <a:prstClr val="black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>
                <a:solidFill>
                  <a:prstClr val="black"/>
                </a:solidFill>
              </a:rPr>
              <a:t>Method </a:t>
            </a:r>
            <a:r>
              <a:rPr lang="en-US" sz="2800" dirty="0">
                <a:solidFill>
                  <a:prstClr val="black"/>
                </a:solidFill>
              </a:rPr>
              <a:t>1, which was a traditional method performed by two care givers, required overall, 246% more exertion than  Method 2, which was the new SPS method performed by two caregivers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/>
              <a:t>Promising Results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41108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915400" cy="1143000"/>
          </a:xfrm>
        </p:spPr>
        <p:txBody>
          <a:bodyPr>
            <a:noAutofit/>
          </a:bodyPr>
          <a:lstStyle/>
          <a:p>
            <a:r>
              <a:rPr lang="en-US" sz="4800" dirty="0" smtClean="0"/>
              <a:t>Assisting Patients With Movement Puts Caregivers at Risk</a:t>
            </a:r>
            <a:endParaRPr lang="en-US" sz="4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49" y="2348194"/>
            <a:ext cx="4035902" cy="302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551593"/>
            <a:ext cx="4038600" cy="2623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263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228600"/>
            <a:ext cx="7772400" cy="16764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Perceived </a:t>
            </a:r>
            <a:r>
              <a:rPr lang="en-US" b="1" dirty="0"/>
              <a:t>exertion of repositioning using three methods of repositioning.</a:t>
            </a:r>
            <a:endParaRPr lang="en-US" dirty="0"/>
          </a:p>
        </p:txBody>
      </p:sp>
      <p:pic>
        <p:nvPicPr>
          <p:cNvPr id="4" name="Chart Placeholder 3"/>
          <p:cNvPicPr>
            <a:picLocks noGrp="1"/>
          </p:cNvPicPr>
          <p:nvPr>
            <p:ph type="chart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514600"/>
            <a:ext cx="7590474" cy="4171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669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/>
              <a:t>Reducing Risk</a:t>
            </a:r>
            <a:endParaRPr lang="en-US" sz="8000" dirty="0"/>
          </a:p>
        </p:txBody>
      </p:sp>
      <p:sp>
        <p:nvSpPr>
          <p:cNvPr id="3" name="Rectangle 2"/>
          <p:cNvSpPr/>
          <p:nvPr/>
        </p:nvSpPr>
        <p:spPr>
          <a:xfrm>
            <a:off x="457200" y="1752600"/>
            <a:ext cx="8534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Applying the SPS</a:t>
            </a:r>
            <a:r>
              <a:rPr lang="en-US" sz="2800" dirty="0"/>
              <a:t>, risk is reduced </a:t>
            </a:r>
            <a:r>
              <a:rPr lang="en-US" sz="2800" dirty="0" smtClean="0"/>
              <a:t>for each </a:t>
            </a:r>
            <a:r>
              <a:rPr lang="en-US" sz="2800" dirty="0"/>
              <a:t>of the primary ergonomic risk factors of </a:t>
            </a:r>
            <a:r>
              <a:rPr lang="en-US" sz="2800" dirty="0">
                <a:solidFill>
                  <a:srgbClr val="FF0000"/>
                </a:solidFill>
              </a:rPr>
              <a:t>force, repetition and posture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FF0000"/>
                </a:solidFill>
              </a:rPr>
              <a:t>Force</a:t>
            </a:r>
            <a:r>
              <a:rPr lang="en-US" sz="2800" dirty="0" smtClean="0"/>
              <a:t> </a:t>
            </a:r>
            <a:r>
              <a:rPr lang="en-US" sz="2800" dirty="0"/>
              <a:t>required to move the patient is reduced by the friction reducing properties of the SPS </a:t>
            </a:r>
            <a:r>
              <a:rPr lang="en-US" sz="2800" dirty="0" smtClean="0"/>
              <a:t>surfaces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FF0000"/>
                </a:solidFill>
              </a:rPr>
              <a:t>Frequency</a:t>
            </a:r>
            <a:r>
              <a:rPr lang="en-US" sz="2800" dirty="0" smtClean="0"/>
              <a:t> is reduced since one way slide design of the SPS maintains proper postures for patient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Caregiver </a:t>
            </a:r>
            <a:r>
              <a:rPr lang="en-US" sz="2800" dirty="0">
                <a:solidFill>
                  <a:srgbClr val="FF0000"/>
                </a:solidFill>
              </a:rPr>
              <a:t>posture</a:t>
            </a:r>
            <a:r>
              <a:rPr lang="en-US" sz="2800" dirty="0"/>
              <a:t> </a:t>
            </a:r>
            <a:r>
              <a:rPr lang="en-US" sz="2800" dirty="0" smtClean="0"/>
              <a:t>is optimized with lifting eliminated </a:t>
            </a:r>
            <a:r>
              <a:rPr lang="en-US" sz="2800" dirty="0"/>
              <a:t>and reaching </a:t>
            </a:r>
            <a:r>
              <a:rPr lang="en-US" sz="2800" dirty="0" smtClean="0"/>
              <a:t>minimized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7486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8000" dirty="0" smtClean="0"/>
              <a:t>Conclusions</a:t>
            </a:r>
            <a:endParaRPr lang="en-US" sz="8000" dirty="0"/>
          </a:p>
        </p:txBody>
      </p:sp>
      <p:sp>
        <p:nvSpPr>
          <p:cNvPr id="3" name="Rectangle 2"/>
          <p:cNvSpPr/>
          <p:nvPr/>
        </p:nvSpPr>
        <p:spPr>
          <a:xfrm>
            <a:off x="381000" y="1828800"/>
            <a:ext cx="8382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To maintain function and mobility can we involve the patient in the positioning process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smtClean="0"/>
              <a:t>Research studies </a:t>
            </a:r>
            <a:r>
              <a:rPr lang="en-US" sz="2800" dirty="0" smtClean="0"/>
              <a:t>indicates </a:t>
            </a:r>
            <a:r>
              <a:rPr lang="en-US" sz="2800" dirty="0"/>
              <a:t>that through application of </a:t>
            </a:r>
            <a:r>
              <a:rPr lang="en-US" sz="2800" dirty="0" smtClean="0"/>
              <a:t>assist devices </a:t>
            </a:r>
            <a:r>
              <a:rPr lang="en-US" sz="2800" dirty="0"/>
              <a:t>the high occupational risk activity of repositioning </a:t>
            </a:r>
            <a:r>
              <a:rPr lang="en-US" sz="2800" dirty="0" smtClean="0"/>
              <a:t> can </a:t>
            </a:r>
            <a:r>
              <a:rPr lang="en-US" sz="2800" dirty="0"/>
              <a:t>be made safer for the </a:t>
            </a:r>
            <a:r>
              <a:rPr lang="en-US" sz="2800" dirty="0" smtClean="0"/>
              <a:t>caregiver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Caregivers </a:t>
            </a:r>
            <a:r>
              <a:rPr lang="en-US" sz="2800" dirty="0"/>
              <a:t>reported much less physical exertion was required to perform the repositioning task when using </a:t>
            </a:r>
            <a:r>
              <a:rPr lang="en-US" sz="2800" dirty="0" smtClean="0"/>
              <a:t>aid devices.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Less physical exertion means less exposure to risk of injury 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5489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Manual Techniques Taught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Drag up bed - one nurse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Australian lift up bed</a:t>
            </a:r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474" y="2286000"/>
            <a:ext cx="3238500" cy="369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86000"/>
            <a:ext cx="329565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44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530" dirty="0"/>
              <a:t>Traditional Manual Patient Repositioning Techniques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Highest </a:t>
            </a:r>
            <a:r>
              <a:rPr lang="en-US" dirty="0" smtClean="0"/>
              <a:t>occupational risk task determined in </a:t>
            </a:r>
            <a:r>
              <a:rPr lang="en-US" dirty="0"/>
              <a:t>biomechanics </a:t>
            </a:r>
            <a:r>
              <a:rPr lang="en-US" dirty="0" smtClean="0"/>
              <a:t>laboratory </a:t>
            </a:r>
            <a:r>
              <a:rPr lang="en-US" dirty="0"/>
              <a:t>study 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en-US" sz="1800" dirty="0" smtClean="0"/>
              <a:t>(</a:t>
            </a:r>
            <a:r>
              <a:rPr lang="en-US" sz="1800" dirty="0" err="1"/>
              <a:t>Marras</a:t>
            </a:r>
            <a:r>
              <a:rPr lang="en-US" sz="1800" dirty="0"/>
              <a:t> 1999</a:t>
            </a:r>
            <a:r>
              <a:rPr lang="en-US" sz="1800" dirty="0" smtClean="0"/>
              <a:t>)</a:t>
            </a:r>
          </a:p>
          <a:p>
            <a:endParaRPr lang="en-US" dirty="0"/>
          </a:p>
          <a:p>
            <a:r>
              <a:rPr lang="en-US" dirty="0" smtClean="0"/>
              <a:t>Even with draw sheets and sliding sheets peak low back compression exceeded NIOSH action level of 3400 </a:t>
            </a:r>
            <a:r>
              <a:rPr lang="en-US" dirty="0" err="1" smtClean="0"/>
              <a:t>newtons</a:t>
            </a:r>
            <a:r>
              <a:rPr lang="en-US" dirty="0" smtClean="0"/>
              <a:t> in 25% OF 418 trials</a:t>
            </a:r>
          </a:p>
          <a:p>
            <a:pPr marL="0" indent="0">
              <a:buNone/>
            </a:pPr>
            <a:r>
              <a:rPr lang="en-US" dirty="0" smtClean="0"/>
              <a:t>    </a:t>
            </a:r>
            <a:r>
              <a:rPr lang="en-US" sz="1800" dirty="0" smtClean="0"/>
              <a:t>(</a:t>
            </a:r>
            <a:r>
              <a:rPr lang="en-US" sz="1800" dirty="0" err="1" smtClean="0"/>
              <a:t>Skotte</a:t>
            </a:r>
            <a:r>
              <a:rPr lang="en-US" sz="1800" dirty="0" smtClean="0"/>
              <a:t> &amp;</a:t>
            </a:r>
            <a:r>
              <a:rPr lang="en-US" sz="1800" dirty="0" err="1" smtClean="0"/>
              <a:t>Fallentin</a:t>
            </a:r>
            <a:r>
              <a:rPr lang="en-US" sz="1800" dirty="0" smtClean="0"/>
              <a:t> 2008)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3776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1173</TotalTime>
  <Words>1963</Words>
  <Application>Microsoft Office PowerPoint</Application>
  <PresentationFormat>On-screen Show (4:3)</PresentationFormat>
  <Paragraphs>264</Paragraphs>
  <Slides>72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3" baseType="lpstr">
      <vt:lpstr>Office Theme</vt:lpstr>
      <vt:lpstr>PowerPoint Presentation</vt:lpstr>
      <vt:lpstr>Facilitating Progressive Mobility for Healthcare Patients with Ergonomics </vt:lpstr>
      <vt:lpstr>Short-Term Adverse Outcomes From Immobility </vt:lpstr>
      <vt:lpstr>Major Long-Term Complication From Immobility </vt:lpstr>
      <vt:lpstr>What is Progressive Mobility?</vt:lpstr>
      <vt:lpstr>Positioning and Mobility Techniques</vt:lpstr>
      <vt:lpstr>Assisting Patients With Movement Puts Caregivers at Risk</vt:lpstr>
      <vt:lpstr>Manual Techniques Taught</vt:lpstr>
      <vt:lpstr>Traditional Manual Patient Repositioning Techniques </vt:lpstr>
      <vt:lpstr>Is the Task Safe with Two Caregivers? </vt:lpstr>
      <vt:lpstr>Nursing Injury Studies</vt:lpstr>
      <vt:lpstr>Frequency Demands</vt:lpstr>
      <vt:lpstr>Other Studies</vt:lpstr>
      <vt:lpstr>Seven Hospital, Two-Year Study</vt:lpstr>
      <vt:lpstr>Injuries to Hospital Workers</vt:lpstr>
      <vt:lpstr>PowerPoint Presentation</vt:lpstr>
      <vt:lpstr>Does Ergonomics Make Sense  for Healthcare?</vt:lpstr>
      <vt:lpstr> Solution Strategies</vt:lpstr>
      <vt:lpstr>Head of Bed Articulation</vt:lpstr>
      <vt:lpstr>Provide Position Changes</vt:lpstr>
      <vt:lpstr>Can Migration be Minimized</vt:lpstr>
      <vt:lpstr>Head Down Gravity Assist </vt:lpstr>
      <vt:lpstr> Task Redesign Solution   Gravity Assist Repositioning </vt:lpstr>
      <vt:lpstr>Repositioning Study</vt:lpstr>
      <vt:lpstr>Impressive Results Applying  Gravity Assist</vt:lpstr>
      <vt:lpstr>Increase Bed Surface Width</vt:lpstr>
      <vt:lpstr>Body Center of Gravity on Bed Surface</vt:lpstr>
      <vt:lpstr>Risk for Falling Out of Bed</vt:lpstr>
      <vt:lpstr>Case Study Implement Wider Beds</vt:lpstr>
      <vt:lpstr>Bed Positioning Aid</vt:lpstr>
      <vt:lpstr>Bed Positioning Aid</vt:lpstr>
      <vt:lpstr>Resistance Bands for in Bed Exercises</vt:lpstr>
      <vt:lpstr>PowerPoint Presentation</vt:lpstr>
      <vt:lpstr>Minimizing Impact of Risk Factors</vt:lpstr>
      <vt:lpstr>Repositioning Slings</vt:lpstr>
      <vt:lpstr>PowerPoint Presentation</vt:lpstr>
      <vt:lpstr>Log Rolling Patients</vt:lpstr>
      <vt:lpstr>Investigating a Turning and  Positioning Solution</vt:lpstr>
      <vt:lpstr>Measuring Exertion</vt:lpstr>
      <vt:lpstr>Reducing Risk to Caregivers</vt:lpstr>
      <vt:lpstr>Patient Benefits </vt:lpstr>
      <vt:lpstr>Staff Benefits </vt:lpstr>
      <vt:lpstr>PowerPoint Presentation</vt:lpstr>
      <vt:lpstr>Air Assisted Lateral Transfer Device</vt:lpstr>
      <vt:lpstr>Log Rolling Patients</vt:lpstr>
      <vt:lpstr>Important Consideration: Can Device Pad Remain Under Patient</vt:lpstr>
      <vt:lpstr>Reduce Force: Reduce Risk</vt:lpstr>
      <vt:lpstr>Guidelines for Pushing and Pulling</vt:lpstr>
      <vt:lpstr>Risk Reduction with Air Assist</vt:lpstr>
      <vt:lpstr>Reduce Force: Reduce Risk</vt:lpstr>
      <vt:lpstr>TurnCair™ Plus Lateral Rotation and Low Air Loss</vt:lpstr>
      <vt:lpstr>Fluid Immersion Simulation</vt:lpstr>
      <vt:lpstr>Bed Egress</vt:lpstr>
      <vt:lpstr>           Stand Assist Lifts</vt:lpstr>
      <vt:lpstr>Removable Foot Plate</vt:lpstr>
      <vt:lpstr>Stand Assist Lift for Ambulation</vt:lpstr>
      <vt:lpstr>Standing Aid</vt:lpstr>
      <vt:lpstr>Foot of Bed Egress </vt:lpstr>
      <vt:lpstr>Height Adjustment Egress Assist</vt:lpstr>
      <vt:lpstr>Stand Assist Aids on Bed Frame</vt:lpstr>
      <vt:lpstr>Bed Stand Assist Aid</vt:lpstr>
      <vt:lpstr>Explore the Ergonomics of Seating</vt:lpstr>
      <vt:lpstr>Utilizing Simple Resistance Bands for Seated Exercising</vt:lpstr>
      <vt:lpstr>Standing and Aging</vt:lpstr>
      <vt:lpstr>Key Design Features</vt:lpstr>
      <vt:lpstr>Why Chair Repositioning Puts Caregivers at Risk</vt:lpstr>
      <vt:lpstr>Investigating a Seating Positioning System Solution</vt:lpstr>
      <vt:lpstr>Building An Evidence Base</vt:lpstr>
      <vt:lpstr>Promising Results</vt:lpstr>
      <vt:lpstr>Perceived exertion of repositioning using three methods of repositioning.</vt:lpstr>
      <vt:lpstr>Reducing Risk</vt:lpstr>
      <vt:lpstr>Conclusions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Facilitating Progressive Mobility</dc:title>
  <dc:creator>Guy</dc:creator>
  <cp:lastModifiedBy>Awhinatia PHN Generic</cp:lastModifiedBy>
  <cp:revision>76</cp:revision>
  <dcterms:created xsi:type="dcterms:W3CDTF">2013-03-03T16:15:36Z</dcterms:created>
  <dcterms:modified xsi:type="dcterms:W3CDTF">2015-05-10T20:25:11Z</dcterms:modified>
</cp:coreProperties>
</file>