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0" r:id="rId2"/>
    <p:sldMasterId id="2147483661" r:id="rId3"/>
    <p:sldMasterId id="2147483679" r:id="rId4"/>
    <p:sldMasterId id="2147483703" r:id="rId5"/>
    <p:sldMasterId id="2147483689" r:id="rId6"/>
    <p:sldMasterId id="2147483669" r:id="rId7"/>
    <p:sldMasterId id="2147483926" r:id="rId8"/>
    <p:sldMasterId id="2147483928" r:id="rId9"/>
    <p:sldMasterId id="2147483701" r:id="rId10"/>
    <p:sldMasterId id="2147483889" r:id="rId11"/>
  </p:sldMasterIdLst>
  <p:notesMasterIdLst>
    <p:notesMasterId r:id="rId20"/>
  </p:notesMasterIdLst>
  <p:handoutMasterIdLst>
    <p:handoutMasterId r:id="rId21"/>
  </p:handoutMasterIdLst>
  <p:sldIdLst>
    <p:sldId id="257" r:id="rId12"/>
    <p:sldId id="270" r:id="rId13"/>
    <p:sldId id="272" r:id="rId14"/>
    <p:sldId id="278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FAF36-C126-4CD6-B926-C2CC9CAC73C2}" type="datetimeFigureOut">
              <a:rPr lang="en-NZ" smtClean="0"/>
              <a:t>8/05/2017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A05B7-AB96-407E-A317-A55B19BCEC3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4474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7CF95401-C8FE-804B-83E2-5318579333E7}" type="datetimeFigureOut">
              <a:rPr lang="en-GB"/>
              <a:pPr>
                <a:defRPr/>
              </a:pPr>
              <a:t>08/05/2017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502AEA54-8D33-0647-AC74-F38758DA81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418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772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403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-NZ)Rev)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075" y="60944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95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18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46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5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1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600200"/>
            <a:ext cx="8382000" cy="44196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0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26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3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90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67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YK_WB_LE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3813"/>
            <a:ext cx="2024063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72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0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179512" y="620688"/>
            <a:ext cx="8856984" cy="5904656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 smtClean="0"/>
              <a:t>MHANZ Workshop 2017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FF00"/>
                </a:solidFill>
              </a:rPr>
              <a:t>Moving and Handling People:</a:t>
            </a:r>
          </a:p>
          <a:p>
            <a:pPr marL="0" indent="0" algn="ctr">
              <a:buNone/>
            </a:pPr>
            <a:endParaRPr lang="en-US" sz="800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FF00"/>
                </a:solidFill>
              </a:rPr>
              <a:t>Future </a:t>
            </a:r>
            <a:r>
              <a:rPr lang="en-US" sz="4800" b="1" dirty="0">
                <a:solidFill>
                  <a:srgbClr val="FFFF00"/>
                </a:solidFill>
              </a:rPr>
              <a:t>needs in NZ</a:t>
            </a:r>
          </a:p>
          <a:p>
            <a:endParaRPr lang="en-NZ" sz="2000" dirty="0" smtClean="0"/>
          </a:p>
          <a:p>
            <a:pPr marL="0" indent="0" algn="ctr">
              <a:buNone/>
            </a:pPr>
            <a:r>
              <a:rPr lang="en-NZ" dirty="0" smtClean="0">
                <a:solidFill>
                  <a:srgbClr val="FFFF00"/>
                </a:solidFill>
              </a:rPr>
              <a:t>Professor Stephen Legg, Dr Kirsten Olsen, Mark Lidegaard, Hannele Lahti</a:t>
            </a:r>
          </a:p>
          <a:p>
            <a:pPr marL="0" indent="0" algn="ctr">
              <a:buNone/>
            </a:pPr>
            <a:endParaRPr lang="en-NZ" sz="1600" dirty="0" smtClean="0"/>
          </a:p>
          <a:p>
            <a:pPr marL="0" indent="0" algn="ctr">
              <a:buNone/>
            </a:pPr>
            <a:r>
              <a:rPr lang="en-NZ" sz="1600" dirty="0" smtClean="0"/>
              <a:t>Centre </a:t>
            </a:r>
            <a:r>
              <a:rPr lang="en-NZ" sz="1600" dirty="0"/>
              <a:t>for Ergonomics, Occupational Health and Safety</a:t>
            </a:r>
          </a:p>
          <a:p>
            <a:pPr marL="0" indent="0" algn="ctr">
              <a:buNone/>
            </a:pPr>
            <a:r>
              <a:rPr lang="en-NZ" sz="1600" dirty="0"/>
              <a:t>School of Public Health</a:t>
            </a:r>
          </a:p>
          <a:p>
            <a:pPr marL="0" indent="0" algn="ctr">
              <a:buNone/>
            </a:pPr>
            <a:r>
              <a:rPr lang="en-NZ" sz="1600" dirty="0"/>
              <a:t>College of Health</a:t>
            </a:r>
          </a:p>
          <a:p>
            <a:pPr marL="0" indent="0" algn="ctr">
              <a:buNone/>
            </a:pPr>
            <a:endParaRPr lang="en-NZ" sz="16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NZ" sz="1600" dirty="0" smtClean="0">
                <a:solidFill>
                  <a:srgbClr val="FFFF00"/>
                </a:solidFill>
              </a:rPr>
              <a:t>MHANZ AGM Networking Day: Workshop - 5 </a:t>
            </a:r>
            <a:r>
              <a:rPr lang="en-NZ" sz="1600" dirty="0">
                <a:solidFill>
                  <a:srgbClr val="FFFF00"/>
                </a:solidFill>
              </a:rPr>
              <a:t>M</a:t>
            </a:r>
            <a:r>
              <a:rPr lang="en-NZ" sz="1600" dirty="0" smtClean="0">
                <a:solidFill>
                  <a:srgbClr val="FFFF00"/>
                </a:solidFill>
              </a:rPr>
              <a:t>ay 2017, Wellington.</a:t>
            </a:r>
          </a:p>
          <a:p>
            <a:pPr marL="0" indent="0" algn="ctr">
              <a:buNone/>
            </a:pPr>
            <a:endParaRPr lang="en-NZ" dirty="0">
              <a:solidFill>
                <a:srgbClr val="FFFF00"/>
              </a:solidFill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12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404664"/>
            <a:ext cx="8928992" cy="838200"/>
          </a:xfrm>
        </p:spPr>
        <p:txBody>
          <a:bodyPr/>
          <a:lstStyle/>
          <a:p>
            <a:r>
              <a:rPr lang="en-NZ" sz="2400" b="1" dirty="0" smtClean="0"/>
              <a:t>Summary of MHANZ Experience Workshop 2016  </a:t>
            </a:r>
          </a:p>
          <a:p>
            <a:r>
              <a:rPr lang="en-NZ" sz="2400" b="1" dirty="0" smtClean="0"/>
              <a:t>Facilitators and barriers to implementing MHP Programme </a:t>
            </a:r>
          </a:p>
          <a:p>
            <a:r>
              <a:rPr lang="en-NZ" sz="1400" dirty="0"/>
              <a:t>[See S</a:t>
            </a:r>
            <a:r>
              <a:rPr lang="en-NZ" sz="1400" dirty="0" smtClean="0"/>
              <a:t>ummary Report for </a:t>
            </a:r>
            <a:r>
              <a:rPr lang="en-NZ" sz="1400" dirty="0"/>
              <a:t>full </a:t>
            </a:r>
            <a:r>
              <a:rPr lang="en-NZ" sz="1400" dirty="0" smtClean="0"/>
              <a:t>details]</a:t>
            </a:r>
            <a:endParaRPr lang="en-NZ" sz="1400" dirty="0"/>
          </a:p>
          <a:p>
            <a:endParaRPr lang="en-NZ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583581"/>
              </p:ext>
            </p:extLst>
          </p:nvPr>
        </p:nvGraphicFramePr>
        <p:xfrm>
          <a:off x="251520" y="1628800"/>
          <a:ext cx="8712968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149736">
                <a:tc>
                  <a:txBody>
                    <a:bodyPr/>
                    <a:lstStyle/>
                    <a:p>
                      <a:r>
                        <a:rPr lang="en-NZ" dirty="0" smtClean="0"/>
                        <a:t>Main</a:t>
                      </a:r>
                      <a:r>
                        <a:rPr lang="en-NZ" baseline="0" dirty="0" smtClean="0"/>
                        <a:t> </a:t>
                      </a:r>
                      <a:r>
                        <a:rPr lang="en-NZ" dirty="0" smtClean="0"/>
                        <a:t>Facilitators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rgbClr val="FFFF00"/>
                          </a:solidFill>
                        </a:rPr>
                        <a:t>Main Barriers</a:t>
                      </a:r>
                      <a:endParaRPr lang="en-NZ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Adequate budget and staff time</a:t>
                      </a:r>
                    </a:p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Inadequate/inefficient resources (budget/time/staff)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Management support</a:t>
                      </a:r>
                      <a:r>
                        <a:rPr lang="en-NZ" sz="1600" baseline="0" dirty="0" smtClean="0"/>
                        <a:t> and awareness</a:t>
                      </a:r>
                      <a:endParaRPr lang="en-NZ" sz="1600" dirty="0" smtClean="0"/>
                    </a:p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Lack of management support/Lack of importance of MHP(Other areas prioritised)</a:t>
                      </a:r>
                      <a:endParaRPr lang="en-N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MHP Guidelines well-presented,</a:t>
                      </a:r>
                      <a:r>
                        <a:rPr lang="en-NZ" sz="1600" baseline="0" dirty="0" smtClean="0"/>
                        <a:t> versatile, evidence-based, patient focused, ac</a:t>
                      </a:r>
                      <a:r>
                        <a:rPr lang="en-NZ" sz="1600" dirty="0" smtClean="0"/>
                        <a:t>cessible and good awareness (website)</a:t>
                      </a:r>
                    </a:p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MHP</a:t>
                      </a:r>
                      <a:r>
                        <a:rPr lang="en-NZ" sz="1600" baseline="0" dirty="0" smtClean="0"/>
                        <a:t> Guidance material: </a:t>
                      </a:r>
                    </a:p>
                    <a:p>
                      <a:r>
                        <a:rPr lang="en-NZ" sz="1600" baseline="0" dirty="0" smtClean="0"/>
                        <a:t>out-dated, too generic, poor presentation style,  hard copy version and web material hard to find (inaccessible), not advertised/promoted/ marketed. </a:t>
                      </a:r>
                      <a:endParaRPr lang="en-NZ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Committed, experienced </a:t>
                      </a:r>
                      <a:r>
                        <a:rPr lang="en-NZ" sz="1600" baseline="0" dirty="0" smtClean="0"/>
                        <a:t>facilitator, Knowledge sharing</a:t>
                      </a:r>
                      <a:endParaRPr lang="en-N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Different approaches/unwillingness to change health beliefs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Training for trainers</a:t>
                      </a:r>
                    </a:p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Lack</a:t>
                      </a:r>
                      <a:r>
                        <a:rPr lang="en-NZ" sz="1600" baseline="0" dirty="0" smtClean="0"/>
                        <a:t> of expectations/ Placement of responsibility</a:t>
                      </a:r>
                      <a:endParaRPr lang="en-N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Safety culture, Legal accountability, High number of accidents/incidents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Not easily auditable</a:t>
                      </a:r>
                    </a:p>
                    <a:p>
                      <a:endParaRPr lang="en-NZ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070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23528" y="1484784"/>
            <a:ext cx="8229599" cy="5190728"/>
          </a:xfrm>
          <a:ln w="28575">
            <a:solidFill>
              <a:schemeClr val="bg1"/>
            </a:solidFill>
          </a:ln>
        </p:spPr>
        <p:txBody>
          <a:bodyPr/>
          <a:lstStyle/>
          <a:p>
            <a:r>
              <a:rPr lang="en-NZ" dirty="0" smtClean="0"/>
              <a:t>Main Barrier:  </a:t>
            </a:r>
            <a:r>
              <a:rPr lang="en-NZ" dirty="0">
                <a:solidFill>
                  <a:srgbClr val="FFFF00"/>
                </a:solidFill>
              </a:rPr>
              <a:t>Inadequate/inefficient resources (</a:t>
            </a:r>
            <a:r>
              <a:rPr lang="en-NZ" dirty="0" smtClean="0">
                <a:solidFill>
                  <a:srgbClr val="FFFF00"/>
                </a:solidFill>
              </a:rPr>
              <a:t>budget /</a:t>
            </a:r>
            <a:r>
              <a:rPr lang="en-NZ" dirty="0">
                <a:solidFill>
                  <a:srgbClr val="FFFF00"/>
                </a:solidFill>
              </a:rPr>
              <a:t>time/staff</a:t>
            </a:r>
            <a:r>
              <a:rPr lang="en-NZ" dirty="0" smtClean="0">
                <a:solidFill>
                  <a:srgbClr val="FFFF00"/>
                </a:solidFill>
              </a:rPr>
              <a:t>)</a:t>
            </a:r>
            <a:endParaRPr lang="en-NZ" dirty="0">
              <a:solidFill>
                <a:srgbClr val="FFFF00"/>
              </a:solidFill>
            </a:endParaRPr>
          </a:p>
          <a:p>
            <a:endParaRPr lang="en-NZ" dirty="0" smtClean="0"/>
          </a:p>
          <a:p>
            <a:r>
              <a:rPr lang="en-NZ" dirty="0" smtClean="0"/>
              <a:t>Ways </a:t>
            </a:r>
            <a:r>
              <a:rPr lang="en-NZ" dirty="0" smtClean="0"/>
              <a:t>to overcome the barrier: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Educate management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Talk to fundraising team (Hospice) sponsor an item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ACC report and levy increase shows poor performance and increase in injury so evidence used to ask for increased training/education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Creative funding options – Scholarship/Quality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Outside agencies can add pressure!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Additional note in discussion- media</a:t>
            </a:r>
            <a:endParaRPr lang="en-NZ" dirty="0" smtClean="0">
              <a:solidFill>
                <a:srgbClr val="FFFF00"/>
              </a:solidFill>
            </a:endParaRPr>
          </a:p>
          <a:p>
            <a:pPr lvl="1"/>
            <a:endParaRPr lang="en-NZ" dirty="0"/>
          </a:p>
          <a:p>
            <a:pPr lvl="1"/>
            <a:endParaRPr lang="en-NZ" dirty="0" smtClean="0"/>
          </a:p>
          <a:p>
            <a:pPr marL="457200" lvl="1" indent="0">
              <a:buNone/>
            </a:pP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784976" cy="838200"/>
          </a:xfrm>
        </p:spPr>
        <p:txBody>
          <a:bodyPr/>
          <a:lstStyle/>
          <a:p>
            <a:r>
              <a:rPr lang="en-NZ" dirty="0" smtClean="0"/>
              <a:t>Discussion Groups - Outcomes</a:t>
            </a:r>
          </a:p>
        </p:txBody>
      </p:sp>
    </p:spTree>
    <p:extLst>
      <p:ext uri="{BB962C8B-B14F-4D97-AF65-F5344CB8AC3E}">
        <p14:creationId xmlns:p14="http://schemas.microsoft.com/office/powerpoint/2010/main" val="1207985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23528" y="1484784"/>
            <a:ext cx="8229599" cy="5190728"/>
          </a:xfrm>
          <a:ln w="28575">
            <a:solidFill>
              <a:schemeClr val="bg1"/>
            </a:solidFill>
          </a:ln>
        </p:spPr>
        <p:txBody>
          <a:bodyPr/>
          <a:lstStyle/>
          <a:p>
            <a:r>
              <a:rPr lang="en-NZ" dirty="0" smtClean="0"/>
              <a:t>Main Barrier:  </a:t>
            </a:r>
            <a:r>
              <a:rPr lang="en-NZ" dirty="0">
                <a:solidFill>
                  <a:srgbClr val="FFFF00"/>
                </a:solidFill>
              </a:rPr>
              <a:t>Lack of management support/Lack of importance of MHP(Other areas prioritised</a:t>
            </a:r>
            <a:r>
              <a:rPr lang="en-NZ" dirty="0" smtClean="0">
                <a:solidFill>
                  <a:srgbClr val="FFFF00"/>
                </a:solidFill>
              </a:rPr>
              <a:t>)</a:t>
            </a:r>
            <a:endParaRPr lang="en-NZ" dirty="0">
              <a:solidFill>
                <a:srgbClr val="FFFF00"/>
              </a:solidFill>
            </a:endParaRPr>
          </a:p>
          <a:p>
            <a:endParaRPr lang="en-NZ" dirty="0" smtClean="0"/>
          </a:p>
          <a:p>
            <a:r>
              <a:rPr lang="en-NZ" dirty="0" smtClean="0"/>
              <a:t>Ways </a:t>
            </a:r>
            <a:r>
              <a:rPr lang="en-NZ" dirty="0" smtClean="0"/>
              <a:t>to overcome the barrier: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Ways to provide input into Health and Safety meetings, being physically present, or sending in written recommendations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Identify staff injuries – link to safe MH practice (having a paper trail)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Notify near-miss incidents and/or equipment/MH that would reduce risk (risk identification)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Highlight the importance of code of safe practice and the CEO responsibilities in the H&amp;S at Work  Act</a:t>
            </a:r>
            <a:endParaRPr lang="en-NZ" dirty="0">
              <a:solidFill>
                <a:srgbClr val="FFFF00"/>
              </a:solidFill>
            </a:endParaRPr>
          </a:p>
          <a:p>
            <a:pPr marL="457200" lvl="1" indent="0">
              <a:buNone/>
            </a:pPr>
            <a:endParaRPr lang="en-NZ" dirty="0" smtClean="0"/>
          </a:p>
          <a:p>
            <a:pPr lvl="1"/>
            <a:endParaRPr lang="en-NZ" dirty="0"/>
          </a:p>
          <a:p>
            <a:pPr lvl="1"/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784976" cy="838200"/>
          </a:xfrm>
        </p:spPr>
        <p:txBody>
          <a:bodyPr/>
          <a:lstStyle/>
          <a:p>
            <a:r>
              <a:rPr lang="en-NZ" dirty="0" smtClean="0"/>
              <a:t>Discussion Groups - Outcomes</a:t>
            </a:r>
          </a:p>
        </p:txBody>
      </p:sp>
    </p:spTree>
    <p:extLst>
      <p:ext uri="{BB962C8B-B14F-4D97-AF65-F5344CB8AC3E}">
        <p14:creationId xmlns:p14="http://schemas.microsoft.com/office/powerpoint/2010/main" val="348777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23528" y="1484784"/>
            <a:ext cx="8229599" cy="5190728"/>
          </a:xfrm>
          <a:ln w="28575">
            <a:solidFill>
              <a:schemeClr val="bg1"/>
            </a:solidFill>
          </a:ln>
        </p:spPr>
        <p:txBody>
          <a:bodyPr/>
          <a:lstStyle/>
          <a:p>
            <a:r>
              <a:rPr lang="en-NZ" dirty="0" smtClean="0"/>
              <a:t>Main </a:t>
            </a:r>
            <a:r>
              <a:rPr lang="en-NZ" dirty="0"/>
              <a:t>Barrier</a:t>
            </a:r>
            <a:r>
              <a:rPr lang="en-NZ" dirty="0" smtClean="0"/>
              <a:t>: </a:t>
            </a:r>
            <a:r>
              <a:rPr lang="en-NZ" dirty="0">
                <a:solidFill>
                  <a:srgbClr val="FFFF00"/>
                </a:solidFill>
              </a:rPr>
              <a:t>MHP Guidance material</a:t>
            </a:r>
            <a:r>
              <a:rPr lang="en-NZ" dirty="0" smtClean="0">
                <a:solidFill>
                  <a:srgbClr val="FFFF00"/>
                </a:solidFill>
              </a:rPr>
              <a:t>: out-dated</a:t>
            </a:r>
            <a:r>
              <a:rPr lang="en-NZ" dirty="0">
                <a:solidFill>
                  <a:srgbClr val="FFFF00"/>
                </a:solidFill>
              </a:rPr>
              <a:t>, too generic, poor presentation style, </a:t>
            </a:r>
            <a:r>
              <a:rPr lang="en-NZ" dirty="0" smtClean="0">
                <a:solidFill>
                  <a:srgbClr val="FFFF00"/>
                </a:solidFill>
              </a:rPr>
              <a:t>hard </a:t>
            </a:r>
            <a:r>
              <a:rPr lang="en-NZ" dirty="0">
                <a:solidFill>
                  <a:srgbClr val="FFFF00"/>
                </a:solidFill>
              </a:rPr>
              <a:t>copy version and web material hard to find (inaccessible), not </a:t>
            </a:r>
            <a:r>
              <a:rPr lang="en-NZ" dirty="0" smtClean="0">
                <a:solidFill>
                  <a:srgbClr val="FFFF00"/>
                </a:solidFill>
              </a:rPr>
              <a:t>advertised /</a:t>
            </a:r>
            <a:r>
              <a:rPr lang="en-NZ" dirty="0">
                <a:solidFill>
                  <a:srgbClr val="FFFF00"/>
                </a:solidFill>
              </a:rPr>
              <a:t>promoted/ </a:t>
            </a:r>
            <a:r>
              <a:rPr lang="en-NZ" dirty="0" smtClean="0">
                <a:solidFill>
                  <a:srgbClr val="FFFF00"/>
                </a:solidFill>
              </a:rPr>
              <a:t>marketed </a:t>
            </a:r>
            <a:endParaRPr lang="en-NZ" dirty="0">
              <a:solidFill>
                <a:srgbClr val="FFFF00"/>
              </a:solidFill>
            </a:endParaRPr>
          </a:p>
          <a:p>
            <a:endParaRPr lang="en-NZ" dirty="0" smtClean="0"/>
          </a:p>
          <a:p>
            <a:r>
              <a:rPr lang="en-NZ" dirty="0" smtClean="0"/>
              <a:t>Ways </a:t>
            </a:r>
            <a:r>
              <a:rPr lang="en-NZ" dirty="0" smtClean="0"/>
              <a:t>to overcome the barrier: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Update material – ACC currently updating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Specific to environment (breaking down material)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Opening up language to be understood by larger audience, using different teaching methods to illustrate point.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Improving visibility – roadshow, TV advert, specify where guidelines can be found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Additional note added in discussion - Digital material </a:t>
            </a:r>
            <a:endParaRPr lang="en-NZ" dirty="0" smtClean="0">
              <a:solidFill>
                <a:srgbClr val="FFFF00"/>
              </a:solidFill>
            </a:endParaRPr>
          </a:p>
          <a:p>
            <a:pPr marL="457200" lvl="1" indent="0">
              <a:buNone/>
            </a:pPr>
            <a:r>
              <a:rPr lang="en-NZ" dirty="0">
                <a:solidFill>
                  <a:srgbClr val="FFFF00"/>
                </a:solidFill>
              </a:rPr>
              <a:t>	</a:t>
            </a:r>
            <a:r>
              <a:rPr lang="en-NZ" dirty="0" smtClean="0">
                <a:solidFill>
                  <a:srgbClr val="FFFF00"/>
                </a:solidFill>
              </a:rPr>
              <a:t>(</a:t>
            </a:r>
            <a:r>
              <a:rPr lang="en-NZ" dirty="0">
                <a:solidFill>
                  <a:srgbClr val="FFFF00"/>
                </a:solidFill>
              </a:rPr>
              <a:t>produced by </a:t>
            </a:r>
            <a:r>
              <a:rPr lang="en-NZ" dirty="0" err="1">
                <a:solidFill>
                  <a:srgbClr val="FFFF00"/>
                </a:solidFill>
              </a:rPr>
              <a:t>eg</a:t>
            </a:r>
            <a:r>
              <a:rPr lang="en-NZ" dirty="0">
                <a:solidFill>
                  <a:srgbClr val="FFFF00"/>
                </a:solidFill>
              </a:rPr>
              <a:t> DHB) to be accessible</a:t>
            </a:r>
            <a:endParaRPr lang="en-NZ" dirty="0">
              <a:solidFill>
                <a:srgbClr val="FFFF00"/>
              </a:solidFill>
            </a:endParaRPr>
          </a:p>
          <a:p>
            <a:pPr lvl="1"/>
            <a:endParaRPr lang="en-NZ" dirty="0" smtClean="0"/>
          </a:p>
          <a:p>
            <a:pPr lvl="1"/>
            <a:endParaRPr lang="en-NZ" dirty="0"/>
          </a:p>
          <a:p>
            <a:pPr lvl="1"/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784976" cy="838200"/>
          </a:xfrm>
        </p:spPr>
        <p:txBody>
          <a:bodyPr/>
          <a:lstStyle/>
          <a:p>
            <a:r>
              <a:rPr lang="en-NZ" dirty="0" smtClean="0"/>
              <a:t>Discussion Groups - Outcomes</a:t>
            </a:r>
          </a:p>
        </p:txBody>
      </p:sp>
    </p:spTree>
    <p:extLst>
      <p:ext uri="{BB962C8B-B14F-4D97-AF65-F5344CB8AC3E}">
        <p14:creationId xmlns:p14="http://schemas.microsoft.com/office/powerpoint/2010/main" val="1430149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23528" y="1484784"/>
            <a:ext cx="8229599" cy="5190728"/>
          </a:xfrm>
          <a:ln w="28575">
            <a:solidFill>
              <a:schemeClr val="bg1"/>
            </a:solidFill>
          </a:ln>
        </p:spPr>
        <p:txBody>
          <a:bodyPr/>
          <a:lstStyle/>
          <a:p>
            <a:r>
              <a:rPr lang="en-NZ" dirty="0" smtClean="0"/>
              <a:t>Main </a:t>
            </a:r>
            <a:r>
              <a:rPr lang="en-NZ" dirty="0"/>
              <a:t>Barrier</a:t>
            </a:r>
            <a:r>
              <a:rPr lang="en-NZ" dirty="0" smtClean="0"/>
              <a:t>: </a:t>
            </a:r>
            <a:r>
              <a:rPr lang="en-NZ" dirty="0" smtClean="0">
                <a:solidFill>
                  <a:srgbClr val="FFFF00"/>
                </a:solidFill>
              </a:rPr>
              <a:t>Different </a:t>
            </a:r>
            <a:r>
              <a:rPr lang="en-NZ" dirty="0">
                <a:solidFill>
                  <a:srgbClr val="FFFF00"/>
                </a:solidFill>
              </a:rPr>
              <a:t>approaches/unwillingness to change health </a:t>
            </a:r>
            <a:r>
              <a:rPr lang="en-NZ" dirty="0" smtClean="0">
                <a:solidFill>
                  <a:srgbClr val="FFFF00"/>
                </a:solidFill>
              </a:rPr>
              <a:t>beliefs</a:t>
            </a:r>
            <a:endParaRPr lang="en-NZ" dirty="0">
              <a:solidFill>
                <a:srgbClr val="FFFF00"/>
              </a:solidFill>
            </a:endParaRPr>
          </a:p>
          <a:p>
            <a:endParaRPr lang="en-NZ" dirty="0" smtClean="0"/>
          </a:p>
          <a:p>
            <a:r>
              <a:rPr lang="en-NZ" dirty="0" smtClean="0"/>
              <a:t>Ways </a:t>
            </a:r>
            <a:r>
              <a:rPr lang="en-NZ" dirty="0" smtClean="0"/>
              <a:t>to overcome the barrier: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Elaborate and measure impact on patients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Increase ACC levies, penalties and jail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Increase culture of safety e.g. encourage reporting, reward positive behaviour, resource appropriately, disseminate evidence based practise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Start at undergraduate level – </a:t>
            </a:r>
            <a:r>
              <a:rPr lang="en-NZ" dirty="0" smtClean="0">
                <a:solidFill>
                  <a:srgbClr val="FFFF00"/>
                </a:solidFill>
              </a:rPr>
              <a:t>all </a:t>
            </a:r>
            <a:r>
              <a:rPr lang="en-NZ" dirty="0">
                <a:solidFill>
                  <a:srgbClr val="FFFF00"/>
                </a:solidFill>
              </a:rPr>
              <a:t>professions (include Medicine)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Prioritise facility design as tool for safety and future proof i.e. increasing bariatric population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Lead and role modelled at most senior </a:t>
            </a:r>
            <a:r>
              <a:rPr lang="en-NZ" dirty="0" smtClean="0">
                <a:solidFill>
                  <a:srgbClr val="FFFF00"/>
                </a:solidFill>
              </a:rPr>
              <a:t>levels - </a:t>
            </a:r>
            <a:r>
              <a:rPr lang="en-NZ" sz="1600" dirty="0" smtClean="0">
                <a:solidFill>
                  <a:srgbClr val="FFFF00"/>
                </a:solidFill>
              </a:rPr>
              <a:t>MOH</a:t>
            </a:r>
            <a:r>
              <a:rPr lang="en-NZ" sz="1600" dirty="0">
                <a:solidFill>
                  <a:srgbClr val="FFFF00"/>
                </a:solidFill>
              </a:rPr>
              <a:t>,  CEO’s, DON’s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Continue to produce NZ evidence (local)</a:t>
            </a:r>
            <a:endParaRPr lang="en-NZ" dirty="0">
              <a:solidFill>
                <a:srgbClr val="FFFF00"/>
              </a:solidFill>
            </a:endParaRPr>
          </a:p>
          <a:p>
            <a:pPr lvl="1"/>
            <a:endParaRPr lang="en-NZ" dirty="0" smtClean="0"/>
          </a:p>
          <a:p>
            <a:pPr lvl="1"/>
            <a:endParaRPr lang="en-NZ" dirty="0"/>
          </a:p>
          <a:p>
            <a:pPr lvl="1"/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784976" cy="838200"/>
          </a:xfrm>
        </p:spPr>
        <p:txBody>
          <a:bodyPr/>
          <a:lstStyle/>
          <a:p>
            <a:r>
              <a:rPr lang="en-NZ" dirty="0" smtClean="0"/>
              <a:t>Discussion Groups - Outcomes</a:t>
            </a:r>
          </a:p>
        </p:txBody>
      </p:sp>
    </p:spTree>
    <p:extLst>
      <p:ext uri="{BB962C8B-B14F-4D97-AF65-F5344CB8AC3E}">
        <p14:creationId xmlns:p14="http://schemas.microsoft.com/office/powerpoint/2010/main" val="1430149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23528" y="1484784"/>
            <a:ext cx="8229599" cy="5190728"/>
          </a:xfrm>
          <a:ln w="28575">
            <a:solidFill>
              <a:schemeClr val="bg1"/>
            </a:solidFill>
          </a:ln>
        </p:spPr>
        <p:txBody>
          <a:bodyPr/>
          <a:lstStyle/>
          <a:p>
            <a:r>
              <a:rPr lang="en-NZ" dirty="0" smtClean="0"/>
              <a:t>Main </a:t>
            </a:r>
            <a:r>
              <a:rPr lang="en-NZ" dirty="0"/>
              <a:t>Barrier</a:t>
            </a:r>
            <a:r>
              <a:rPr lang="en-NZ" dirty="0" smtClean="0"/>
              <a:t>: </a:t>
            </a:r>
            <a:r>
              <a:rPr lang="en-NZ" dirty="0" smtClean="0">
                <a:solidFill>
                  <a:srgbClr val="FFFF00"/>
                </a:solidFill>
              </a:rPr>
              <a:t>Lack </a:t>
            </a:r>
            <a:r>
              <a:rPr lang="en-NZ" dirty="0">
                <a:solidFill>
                  <a:srgbClr val="FFFF00"/>
                </a:solidFill>
              </a:rPr>
              <a:t>of expectations/ Placement of responsibility</a:t>
            </a:r>
          </a:p>
          <a:p>
            <a:endParaRPr lang="en-NZ" dirty="0" smtClean="0"/>
          </a:p>
          <a:p>
            <a:r>
              <a:rPr lang="en-NZ" dirty="0" smtClean="0"/>
              <a:t>Ways </a:t>
            </a:r>
            <a:r>
              <a:rPr lang="en-NZ" dirty="0" smtClean="0"/>
              <a:t>to overcome the barrier: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Lack of knowledge – from (senior) management needs </a:t>
            </a:r>
          </a:p>
          <a:p>
            <a:pPr lvl="2"/>
            <a:r>
              <a:rPr lang="en-NZ" dirty="0">
                <a:solidFill>
                  <a:srgbClr val="FFFF00"/>
                </a:solidFill>
              </a:rPr>
              <a:t>Education around their responsibility and culpability</a:t>
            </a:r>
          </a:p>
          <a:p>
            <a:pPr lvl="2"/>
            <a:r>
              <a:rPr lang="en-NZ" dirty="0">
                <a:solidFill>
                  <a:srgbClr val="FFFF00"/>
                </a:solidFill>
              </a:rPr>
              <a:t>Smaller, targeted documents 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Placement of responsibility – dealt about with new </a:t>
            </a:r>
            <a:r>
              <a:rPr lang="en-NZ" dirty="0" err="1">
                <a:solidFill>
                  <a:srgbClr val="FFFF00"/>
                </a:solidFill>
              </a:rPr>
              <a:t>Worksafe</a:t>
            </a:r>
            <a:r>
              <a:rPr lang="en-NZ" dirty="0">
                <a:solidFill>
                  <a:srgbClr val="FFFF00"/>
                </a:solidFill>
              </a:rPr>
              <a:t>/ACC roles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Legislation – possibility of litigation</a:t>
            </a:r>
            <a:endParaRPr lang="en-NZ" dirty="0">
              <a:solidFill>
                <a:srgbClr val="FFFF00"/>
              </a:solidFill>
            </a:endParaRPr>
          </a:p>
          <a:p>
            <a:pPr lvl="1"/>
            <a:endParaRPr lang="en-NZ" dirty="0" smtClean="0"/>
          </a:p>
          <a:p>
            <a:pPr lvl="1"/>
            <a:endParaRPr lang="en-NZ" dirty="0"/>
          </a:p>
          <a:p>
            <a:pPr lvl="1"/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784976" cy="838200"/>
          </a:xfrm>
        </p:spPr>
        <p:txBody>
          <a:bodyPr/>
          <a:lstStyle/>
          <a:p>
            <a:r>
              <a:rPr lang="en-NZ" dirty="0" smtClean="0"/>
              <a:t>Discussion Groups - Outcomes</a:t>
            </a:r>
          </a:p>
        </p:txBody>
      </p:sp>
    </p:spTree>
    <p:extLst>
      <p:ext uri="{BB962C8B-B14F-4D97-AF65-F5344CB8AC3E}">
        <p14:creationId xmlns:p14="http://schemas.microsoft.com/office/powerpoint/2010/main" val="1430149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23528" y="1556792"/>
            <a:ext cx="8229599" cy="5118720"/>
          </a:xfrm>
          <a:ln w="28575">
            <a:solidFill>
              <a:schemeClr val="bg1"/>
            </a:solidFill>
          </a:ln>
        </p:spPr>
        <p:txBody>
          <a:bodyPr/>
          <a:lstStyle/>
          <a:p>
            <a:r>
              <a:rPr lang="en-NZ" dirty="0" smtClean="0"/>
              <a:t>Main </a:t>
            </a:r>
            <a:r>
              <a:rPr lang="en-NZ" dirty="0"/>
              <a:t>Barrier</a:t>
            </a:r>
            <a:r>
              <a:rPr lang="en-NZ" dirty="0" smtClean="0"/>
              <a:t>: </a:t>
            </a:r>
            <a:r>
              <a:rPr lang="en-NZ" dirty="0" smtClean="0">
                <a:solidFill>
                  <a:srgbClr val="FFFF00"/>
                </a:solidFill>
              </a:rPr>
              <a:t>Not </a:t>
            </a:r>
            <a:r>
              <a:rPr lang="en-NZ" dirty="0">
                <a:solidFill>
                  <a:srgbClr val="FFFF00"/>
                </a:solidFill>
              </a:rPr>
              <a:t>easily </a:t>
            </a:r>
            <a:r>
              <a:rPr lang="en-NZ" dirty="0" smtClean="0">
                <a:solidFill>
                  <a:srgbClr val="FFFF00"/>
                </a:solidFill>
              </a:rPr>
              <a:t>auditable</a:t>
            </a:r>
            <a:endParaRPr lang="en-NZ" dirty="0">
              <a:solidFill>
                <a:srgbClr val="FFFF00"/>
              </a:solidFill>
            </a:endParaRPr>
          </a:p>
          <a:p>
            <a:endParaRPr lang="en-NZ" smtClean="0"/>
          </a:p>
          <a:p>
            <a:r>
              <a:rPr lang="en-NZ" smtClean="0"/>
              <a:t>Ways </a:t>
            </a:r>
            <a:r>
              <a:rPr lang="en-NZ" dirty="0" smtClean="0"/>
              <a:t>to overcome the barrier: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Auditor Resource</a:t>
            </a:r>
          </a:p>
          <a:p>
            <a:pPr lvl="2"/>
            <a:r>
              <a:rPr lang="en-NZ" dirty="0">
                <a:solidFill>
                  <a:srgbClr val="FFFF00"/>
                </a:solidFill>
              </a:rPr>
              <a:t>Who? Do they know how? Have they the tools to audit – are they standardised? What to audit?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Time requirement – resource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Collecting of Data to audit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Add/include with other audits (such as infection control)</a:t>
            </a:r>
          </a:p>
          <a:p>
            <a:pPr lvl="1"/>
            <a:r>
              <a:rPr lang="en-NZ" dirty="0">
                <a:solidFill>
                  <a:srgbClr val="FFFF00"/>
                </a:solidFill>
              </a:rPr>
              <a:t>Culture change</a:t>
            </a:r>
            <a:endParaRPr lang="en-NZ" dirty="0">
              <a:solidFill>
                <a:srgbClr val="FFFF00"/>
              </a:solidFill>
            </a:endParaRPr>
          </a:p>
          <a:p>
            <a:pPr lvl="1"/>
            <a:endParaRPr lang="en-NZ" dirty="0" smtClean="0"/>
          </a:p>
          <a:p>
            <a:pPr marL="457200" lvl="1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784976" cy="838200"/>
          </a:xfrm>
        </p:spPr>
        <p:txBody>
          <a:bodyPr/>
          <a:lstStyle/>
          <a:p>
            <a:r>
              <a:rPr lang="en-NZ" dirty="0" smtClean="0"/>
              <a:t>Discussion Groups - Outcomes</a:t>
            </a:r>
          </a:p>
        </p:txBody>
      </p:sp>
    </p:spTree>
    <p:extLst>
      <p:ext uri="{BB962C8B-B14F-4D97-AF65-F5344CB8AC3E}">
        <p14:creationId xmlns:p14="http://schemas.microsoft.com/office/powerpoint/2010/main" val="1430149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 v1 Massey-powerpoint-template-4x3-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ackground image styl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Background image style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l blu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ll blu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ue/Whit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ue/Whit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lue/Whit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ackground imag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Background imag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Background imag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 v1 Massey-powerpoint-template-4x3-2012</Template>
  <TotalTime>608</TotalTime>
  <Words>658</Words>
  <Application>Microsoft Office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2012 v1 Massey-powerpoint-template-4x3-2012</vt:lpstr>
      <vt:lpstr>All blue style 2</vt:lpstr>
      <vt:lpstr>All blue style 3</vt:lpstr>
      <vt:lpstr>Blue/White style 1</vt:lpstr>
      <vt:lpstr>Blue/White style 2</vt:lpstr>
      <vt:lpstr>Blue/White style 3</vt:lpstr>
      <vt:lpstr>Background image style 1</vt:lpstr>
      <vt:lpstr>Background image style 2</vt:lpstr>
      <vt:lpstr>Background image style 3</vt:lpstr>
      <vt:lpstr>Background image style 4</vt:lpstr>
      <vt:lpstr>Background image style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Massey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Legg, Stephen</dc:creator>
  <cp:lastModifiedBy>Legg, Stephen</cp:lastModifiedBy>
  <cp:revision>69</cp:revision>
  <dcterms:created xsi:type="dcterms:W3CDTF">2015-10-14T00:52:08Z</dcterms:created>
  <dcterms:modified xsi:type="dcterms:W3CDTF">2017-05-08T03:40:00Z</dcterms:modified>
</cp:coreProperties>
</file>