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6" r:id="rId11"/>
    <p:sldId id="267" r:id="rId12"/>
    <p:sldId id="272" r:id="rId13"/>
    <p:sldId id="271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14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presProps" Target="pres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ilaird\Documents\GradDipOSH%20QR\Enrols.xls" TargetMode="External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N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/>
            </a:pPr>
            <a:r>
              <a:rPr lang="en-US" dirty="0"/>
              <a:t>OHS </a:t>
            </a:r>
            <a:r>
              <a:rPr lang="en-US" dirty="0" smtClean="0"/>
              <a:t>course </a:t>
            </a:r>
            <a:r>
              <a:rPr lang="en-US" dirty="0"/>
              <a:t>enrolments by year</a:t>
            </a:r>
          </a:p>
        </c:rich>
      </c:tx>
      <c:layout/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v>Undergrad</c:v>
          </c:tx>
          <c:invertIfNegative val="0"/>
          <c:cat>
            <c:numRef>
              <c:f>Sheet3!$A$1:$A$35</c:f>
              <c:numCache>
                <c:formatCode>General</c:formatCode>
                <c:ptCount val="35"/>
                <c:pt idx="0">
                  <c:v>1980</c:v>
                </c:pt>
                <c:pt idx="1">
                  <c:v>1981</c:v>
                </c:pt>
                <c:pt idx="2">
                  <c:v>1982</c:v>
                </c:pt>
                <c:pt idx="3">
                  <c:v>1983</c:v>
                </c:pt>
                <c:pt idx="4">
                  <c:v>1984</c:v>
                </c:pt>
                <c:pt idx="5">
                  <c:v>1985</c:v>
                </c:pt>
                <c:pt idx="6">
                  <c:v>1986</c:v>
                </c:pt>
                <c:pt idx="7">
                  <c:v>1987</c:v>
                </c:pt>
                <c:pt idx="8">
                  <c:v>1988</c:v>
                </c:pt>
                <c:pt idx="9">
                  <c:v>1989</c:v>
                </c:pt>
                <c:pt idx="10">
                  <c:v>1990</c:v>
                </c:pt>
                <c:pt idx="11">
                  <c:v>1991</c:v>
                </c:pt>
                <c:pt idx="12">
                  <c:v>1992</c:v>
                </c:pt>
                <c:pt idx="13">
                  <c:v>1993</c:v>
                </c:pt>
                <c:pt idx="14">
                  <c:v>1994</c:v>
                </c:pt>
                <c:pt idx="15">
                  <c:v>1995</c:v>
                </c:pt>
                <c:pt idx="16">
                  <c:v>1996</c:v>
                </c:pt>
                <c:pt idx="17">
                  <c:v>1997</c:v>
                </c:pt>
                <c:pt idx="18">
                  <c:v>1998</c:v>
                </c:pt>
                <c:pt idx="19">
                  <c:v>1999</c:v>
                </c:pt>
                <c:pt idx="20">
                  <c:v>2000</c:v>
                </c:pt>
                <c:pt idx="21">
                  <c:v>2001</c:v>
                </c:pt>
                <c:pt idx="22">
                  <c:v>2002</c:v>
                </c:pt>
                <c:pt idx="23">
                  <c:v>2003</c:v>
                </c:pt>
                <c:pt idx="24">
                  <c:v>2004</c:v>
                </c:pt>
                <c:pt idx="25">
                  <c:v>2005</c:v>
                </c:pt>
                <c:pt idx="26">
                  <c:v>2006</c:v>
                </c:pt>
                <c:pt idx="27">
                  <c:v>2007</c:v>
                </c:pt>
                <c:pt idx="28">
                  <c:v>2008</c:v>
                </c:pt>
                <c:pt idx="29">
                  <c:v>2009</c:v>
                </c:pt>
                <c:pt idx="30">
                  <c:v>2010</c:v>
                </c:pt>
                <c:pt idx="31">
                  <c:v>2011</c:v>
                </c:pt>
                <c:pt idx="32">
                  <c:v>2012</c:v>
                </c:pt>
                <c:pt idx="33">
                  <c:v>2013</c:v>
                </c:pt>
                <c:pt idx="34">
                  <c:v>2014</c:v>
                </c:pt>
              </c:numCache>
            </c:numRef>
          </c:cat>
          <c:val>
            <c:numRef>
              <c:f>Sheet3!$B$1:$B$35</c:f>
              <c:numCache>
                <c:formatCode>General</c:formatCode>
                <c:ptCount val="35"/>
                <c:pt idx="0">
                  <c:v>21</c:v>
                </c:pt>
                <c:pt idx="1">
                  <c:v>43</c:v>
                </c:pt>
                <c:pt idx="2">
                  <c:v>44</c:v>
                </c:pt>
                <c:pt idx="3">
                  <c:v>62</c:v>
                </c:pt>
                <c:pt idx="4">
                  <c:v>49</c:v>
                </c:pt>
                <c:pt idx="5">
                  <c:v>101</c:v>
                </c:pt>
                <c:pt idx="6">
                  <c:v>148</c:v>
                </c:pt>
                <c:pt idx="7">
                  <c:v>161</c:v>
                </c:pt>
                <c:pt idx="8">
                  <c:v>142</c:v>
                </c:pt>
                <c:pt idx="9">
                  <c:v>149</c:v>
                </c:pt>
                <c:pt idx="10">
                  <c:v>130</c:v>
                </c:pt>
                <c:pt idx="11">
                  <c:v>137</c:v>
                </c:pt>
                <c:pt idx="12">
                  <c:v>155</c:v>
                </c:pt>
                <c:pt idx="13">
                  <c:v>194</c:v>
                </c:pt>
                <c:pt idx="14">
                  <c:v>150</c:v>
                </c:pt>
                <c:pt idx="15">
                  <c:v>188</c:v>
                </c:pt>
                <c:pt idx="16">
                  <c:v>216</c:v>
                </c:pt>
                <c:pt idx="17">
                  <c:v>202</c:v>
                </c:pt>
                <c:pt idx="18">
                  <c:v>203</c:v>
                </c:pt>
                <c:pt idx="19">
                  <c:v>221</c:v>
                </c:pt>
                <c:pt idx="20">
                  <c:v>241</c:v>
                </c:pt>
                <c:pt idx="21">
                  <c:v>197</c:v>
                </c:pt>
                <c:pt idx="22">
                  <c:v>247</c:v>
                </c:pt>
                <c:pt idx="23">
                  <c:v>206</c:v>
                </c:pt>
                <c:pt idx="24">
                  <c:v>243</c:v>
                </c:pt>
                <c:pt idx="25">
                  <c:v>204</c:v>
                </c:pt>
                <c:pt idx="26">
                  <c:v>213</c:v>
                </c:pt>
                <c:pt idx="27">
                  <c:v>211</c:v>
                </c:pt>
                <c:pt idx="28">
                  <c:v>188</c:v>
                </c:pt>
                <c:pt idx="29">
                  <c:v>226</c:v>
                </c:pt>
                <c:pt idx="30">
                  <c:v>193</c:v>
                </c:pt>
                <c:pt idx="31">
                  <c:v>204</c:v>
                </c:pt>
                <c:pt idx="32">
                  <c:v>216</c:v>
                </c:pt>
                <c:pt idx="33">
                  <c:v>238</c:v>
                </c:pt>
                <c:pt idx="34">
                  <c:v>239</c:v>
                </c:pt>
              </c:numCache>
            </c:numRef>
          </c:val>
        </c:ser>
        <c:ser>
          <c:idx val="1"/>
          <c:order val="1"/>
          <c:tx>
            <c:v>Postgrad</c:v>
          </c:tx>
          <c:invertIfNegative val="0"/>
          <c:cat>
            <c:numRef>
              <c:f>Sheet3!$A$1:$A$35</c:f>
              <c:numCache>
                <c:formatCode>General</c:formatCode>
                <c:ptCount val="35"/>
                <c:pt idx="0">
                  <c:v>1980</c:v>
                </c:pt>
                <c:pt idx="1">
                  <c:v>1981</c:v>
                </c:pt>
                <c:pt idx="2">
                  <c:v>1982</c:v>
                </c:pt>
                <c:pt idx="3">
                  <c:v>1983</c:v>
                </c:pt>
                <c:pt idx="4">
                  <c:v>1984</c:v>
                </c:pt>
                <c:pt idx="5">
                  <c:v>1985</c:v>
                </c:pt>
                <c:pt idx="6">
                  <c:v>1986</c:v>
                </c:pt>
                <c:pt idx="7">
                  <c:v>1987</c:v>
                </c:pt>
                <c:pt idx="8">
                  <c:v>1988</c:v>
                </c:pt>
                <c:pt idx="9">
                  <c:v>1989</c:v>
                </c:pt>
                <c:pt idx="10">
                  <c:v>1990</c:v>
                </c:pt>
                <c:pt idx="11">
                  <c:v>1991</c:v>
                </c:pt>
                <c:pt idx="12">
                  <c:v>1992</c:v>
                </c:pt>
                <c:pt idx="13">
                  <c:v>1993</c:v>
                </c:pt>
                <c:pt idx="14">
                  <c:v>1994</c:v>
                </c:pt>
                <c:pt idx="15">
                  <c:v>1995</c:v>
                </c:pt>
                <c:pt idx="16">
                  <c:v>1996</c:v>
                </c:pt>
                <c:pt idx="17">
                  <c:v>1997</c:v>
                </c:pt>
                <c:pt idx="18">
                  <c:v>1998</c:v>
                </c:pt>
                <c:pt idx="19">
                  <c:v>1999</c:v>
                </c:pt>
                <c:pt idx="20">
                  <c:v>2000</c:v>
                </c:pt>
                <c:pt idx="21">
                  <c:v>2001</c:v>
                </c:pt>
                <c:pt idx="22">
                  <c:v>2002</c:v>
                </c:pt>
                <c:pt idx="23">
                  <c:v>2003</c:v>
                </c:pt>
                <c:pt idx="24">
                  <c:v>2004</c:v>
                </c:pt>
                <c:pt idx="25">
                  <c:v>2005</c:v>
                </c:pt>
                <c:pt idx="26">
                  <c:v>2006</c:v>
                </c:pt>
                <c:pt idx="27">
                  <c:v>2007</c:v>
                </c:pt>
                <c:pt idx="28">
                  <c:v>2008</c:v>
                </c:pt>
                <c:pt idx="29">
                  <c:v>2009</c:v>
                </c:pt>
                <c:pt idx="30">
                  <c:v>2010</c:v>
                </c:pt>
                <c:pt idx="31">
                  <c:v>2011</c:v>
                </c:pt>
                <c:pt idx="32">
                  <c:v>2012</c:v>
                </c:pt>
                <c:pt idx="33">
                  <c:v>2013</c:v>
                </c:pt>
                <c:pt idx="34">
                  <c:v>2014</c:v>
                </c:pt>
              </c:numCache>
            </c:numRef>
          </c:cat>
          <c:val>
            <c:numRef>
              <c:f>Sheet3!$C$1:$C$35</c:f>
              <c:numCache>
                <c:formatCode>General</c:formatCode>
                <c:ptCount val="35"/>
                <c:pt idx="16">
                  <c:v>2</c:v>
                </c:pt>
                <c:pt idx="17">
                  <c:v>39</c:v>
                </c:pt>
                <c:pt idx="18">
                  <c:v>19</c:v>
                </c:pt>
                <c:pt idx="19">
                  <c:v>52</c:v>
                </c:pt>
                <c:pt idx="20">
                  <c:v>42</c:v>
                </c:pt>
                <c:pt idx="21">
                  <c:v>38</c:v>
                </c:pt>
                <c:pt idx="22">
                  <c:v>55</c:v>
                </c:pt>
                <c:pt idx="23">
                  <c:v>53</c:v>
                </c:pt>
                <c:pt idx="24">
                  <c:v>41</c:v>
                </c:pt>
                <c:pt idx="25">
                  <c:v>40</c:v>
                </c:pt>
                <c:pt idx="26">
                  <c:v>62</c:v>
                </c:pt>
                <c:pt idx="27">
                  <c:v>51</c:v>
                </c:pt>
                <c:pt idx="28">
                  <c:v>59</c:v>
                </c:pt>
                <c:pt idx="29">
                  <c:v>65</c:v>
                </c:pt>
                <c:pt idx="30">
                  <c:v>49</c:v>
                </c:pt>
                <c:pt idx="31">
                  <c:v>37</c:v>
                </c:pt>
                <c:pt idx="32">
                  <c:v>46</c:v>
                </c:pt>
                <c:pt idx="33">
                  <c:v>49</c:v>
                </c:pt>
                <c:pt idx="34">
                  <c:v>33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18884992"/>
        <c:axId val="118887168"/>
      </c:barChart>
      <c:catAx>
        <c:axId val="118884992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200"/>
                </a:pPr>
                <a:r>
                  <a:rPr lang="en-US" sz="1200"/>
                  <a:t>Years</a:t>
                </a:r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118887168"/>
        <c:crosses val="autoZero"/>
        <c:auto val="1"/>
        <c:lblAlgn val="ctr"/>
        <c:lblOffset val="100"/>
        <c:noMultiLvlLbl val="0"/>
      </c:catAx>
      <c:valAx>
        <c:axId val="118887168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 sz="1200"/>
                </a:pPr>
                <a:r>
                  <a:rPr lang="en-US" sz="1200"/>
                  <a:t>Enrolments</a:t>
                </a:r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11888499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2">
    <c:autoUpdate val="0"/>
  </c:externalData>
</c:chartSpace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>
            <a:spLocks noChangeArrowheads="1"/>
          </p:cNvSpPr>
          <p:nvPr userDrawn="1"/>
        </p:nvSpPr>
        <p:spPr bwMode="auto">
          <a:xfrm>
            <a:off x="692150" y="928688"/>
            <a:ext cx="7561263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600" b="1" dirty="0" smtClean="0">
                <a:solidFill>
                  <a:prstClr val="black"/>
                </a:solidFill>
              </a:rPr>
              <a:t>Centre for Ergonomics, Occupational Safety &amp; Health (</a:t>
            </a:r>
            <a:r>
              <a:rPr lang="en-NZ" sz="1600" b="1" dirty="0" err="1" smtClean="0">
                <a:solidFill>
                  <a:prstClr val="black"/>
                </a:solidFill>
              </a:rPr>
              <a:t>CErgOSH</a:t>
            </a:r>
            <a:r>
              <a:rPr lang="en-NZ" sz="1600" b="1" dirty="0" smtClean="0">
                <a:solidFill>
                  <a:prstClr val="black"/>
                </a:solidFill>
              </a:rPr>
              <a:t>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100" b="1" i="1" dirty="0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5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57150" y="0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6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692150" y="115888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NZ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D49036-E729-41C7-9781-C6013B0B0870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52737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6170CF-2A52-4982-9A19-6A85648F06B8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6981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200434-5107-4A1F-998B-39E5BBFA296C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537401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>
            <a:spLocks noChangeArrowheads="1"/>
          </p:cNvSpPr>
          <p:nvPr userDrawn="1"/>
        </p:nvSpPr>
        <p:spPr bwMode="auto">
          <a:xfrm>
            <a:off x="692150" y="928688"/>
            <a:ext cx="7561263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600" b="1" dirty="0" smtClean="0">
                <a:solidFill>
                  <a:prstClr val="black"/>
                </a:solidFill>
              </a:rPr>
              <a:t>Centre for Ergonomics, Occupational Safety &amp; Health (</a:t>
            </a:r>
            <a:r>
              <a:rPr lang="en-NZ" sz="1600" b="1" dirty="0" err="1" smtClean="0">
                <a:solidFill>
                  <a:prstClr val="black"/>
                </a:solidFill>
              </a:rPr>
              <a:t>CErgOSH</a:t>
            </a:r>
            <a:r>
              <a:rPr lang="en-NZ" sz="1600" b="1" dirty="0" smtClean="0">
                <a:solidFill>
                  <a:prstClr val="black"/>
                </a:solidFill>
              </a:rPr>
              <a:t>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100" b="1" i="1" dirty="0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5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57150" y="0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6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692150" y="115888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NZ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D49036-E729-41C7-9781-C6013B0B0870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67520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>
            <a:spLocks noChangeArrowheads="1"/>
          </p:cNvSpPr>
          <p:nvPr userDrawn="1"/>
        </p:nvSpPr>
        <p:spPr bwMode="auto">
          <a:xfrm>
            <a:off x="692150" y="908050"/>
            <a:ext cx="7561263" cy="438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200" b="1" dirty="0" smtClean="0">
                <a:solidFill>
                  <a:prstClr val="black"/>
                </a:solidFill>
              </a:rPr>
              <a:t>Centre for Ergonomics, Occupational Safety &amp; Health (</a:t>
            </a:r>
            <a:r>
              <a:rPr lang="en-NZ" sz="1200" b="1" dirty="0" err="1" smtClean="0">
                <a:solidFill>
                  <a:prstClr val="black"/>
                </a:solidFill>
              </a:rPr>
              <a:t>CErgOSH</a:t>
            </a:r>
            <a:r>
              <a:rPr lang="en-NZ" sz="1200" b="1" dirty="0" smtClean="0">
                <a:solidFill>
                  <a:prstClr val="black"/>
                </a:solidFill>
              </a:rPr>
              <a:t>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000" b="1" i="1" dirty="0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5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179388" y="42863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6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887413" y="260350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061864"/>
            <a:ext cx="8229600" cy="1143000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76872"/>
            <a:ext cx="8229600" cy="3849291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NZ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8ED154-3B5D-410E-959D-BD458980F90B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062797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8B6E2D-ED8B-4A1B-8161-4E541BA52E95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058014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>
            <a:spLocks noChangeArrowheads="1"/>
          </p:cNvSpPr>
          <p:nvPr userDrawn="1"/>
        </p:nvSpPr>
        <p:spPr bwMode="auto">
          <a:xfrm>
            <a:off x="692150" y="817563"/>
            <a:ext cx="7561263" cy="438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200" b="1" smtClean="0">
                <a:solidFill>
                  <a:prstClr val="black"/>
                </a:solidFill>
              </a:rPr>
              <a:t>Centre for Ergonomics, Occupational Safety &amp; Health (CErgOSH)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000" b="1" i="1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6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33338" y="23813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692150" y="84138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F9CEBF-EF9F-4A5E-B66E-3C002644C33A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8587188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9F1341-C382-46F5-A636-8580F3AB51C2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9764307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>
            <a:spLocks noChangeArrowheads="1"/>
          </p:cNvSpPr>
          <p:nvPr userDrawn="1"/>
        </p:nvSpPr>
        <p:spPr bwMode="auto">
          <a:xfrm>
            <a:off x="692150" y="817563"/>
            <a:ext cx="7561263" cy="438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200" b="1" smtClean="0">
                <a:solidFill>
                  <a:prstClr val="black"/>
                </a:solidFill>
              </a:rPr>
              <a:t>Centre for Ergonomics, Occupational Safety &amp; Health (CErgOSH)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000" b="1" i="1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4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692150" y="61913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5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22225" y="31750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24799A-9E3E-4B10-8696-4FE93D4FCFB7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6788326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>
            <a:spLocks noChangeArrowheads="1"/>
          </p:cNvSpPr>
          <p:nvPr userDrawn="1"/>
        </p:nvSpPr>
        <p:spPr bwMode="auto">
          <a:xfrm>
            <a:off x="692150" y="817563"/>
            <a:ext cx="7561263" cy="438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200" b="1" smtClean="0">
                <a:solidFill>
                  <a:prstClr val="black"/>
                </a:solidFill>
              </a:rPr>
              <a:t>Centre for Ergonomics, Occupational Safety &amp; Health (CErgOSH)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000" b="1" i="1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3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179388" y="63500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4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900113" y="93663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BC4C8D-ED10-490F-82F4-DB83B70A2F39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8286180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FFB986-AED3-448E-97B0-0DFB3A0472DF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98431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>
            <a:spLocks noChangeArrowheads="1"/>
          </p:cNvSpPr>
          <p:nvPr userDrawn="1"/>
        </p:nvSpPr>
        <p:spPr bwMode="auto">
          <a:xfrm>
            <a:off x="692150" y="908050"/>
            <a:ext cx="7561263" cy="438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200" b="1" dirty="0" smtClean="0">
                <a:solidFill>
                  <a:prstClr val="black"/>
                </a:solidFill>
              </a:rPr>
              <a:t>Centre for Ergonomics, Occupational Safety &amp; Health (</a:t>
            </a:r>
            <a:r>
              <a:rPr lang="en-NZ" sz="1200" b="1" dirty="0" err="1" smtClean="0">
                <a:solidFill>
                  <a:prstClr val="black"/>
                </a:solidFill>
              </a:rPr>
              <a:t>CErgOSH</a:t>
            </a:r>
            <a:r>
              <a:rPr lang="en-NZ" sz="1200" b="1" dirty="0" smtClean="0">
                <a:solidFill>
                  <a:prstClr val="black"/>
                </a:solidFill>
              </a:rPr>
              <a:t>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000" b="1" i="1" dirty="0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5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179388" y="42863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6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887413" y="260350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061864"/>
            <a:ext cx="8229600" cy="1143000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76872"/>
            <a:ext cx="8229600" cy="3849291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NZ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8ED154-3B5D-410E-959D-BD458980F90B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99161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789C8B-82DC-4049-AEB3-F745BB6AEF30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845368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6170CF-2A52-4982-9A19-6A85648F06B8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26876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200434-5107-4A1F-998B-39E5BBFA296C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61453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8B6E2D-ED8B-4A1B-8161-4E541BA52E95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97892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>
            <a:spLocks noChangeArrowheads="1"/>
          </p:cNvSpPr>
          <p:nvPr userDrawn="1"/>
        </p:nvSpPr>
        <p:spPr bwMode="auto">
          <a:xfrm>
            <a:off x="692150" y="817563"/>
            <a:ext cx="7561263" cy="438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200" b="1" smtClean="0">
                <a:solidFill>
                  <a:prstClr val="black"/>
                </a:solidFill>
              </a:rPr>
              <a:t>Centre for Ergonomics, Occupational Safety &amp; Health (CErgOSH)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000" b="1" i="1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6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33338" y="23813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692150" y="84138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F9CEBF-EF9F-4A5E-B66E-3C002644C33A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4732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9F1341-C382-46F5-A636-8580F3AB51C2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0900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>
            <a:spLocks noChangeArrowheads="1"/>
          </p:cNvSpPr>
          <p:nvPr userDrawn="1"/>
        </p:nvSpPr>
        <p:spPr bwMode="auto">
          <a:xfrm>
            <a:off x="692150" y="817563"/>
            <a:ext cx="7561263" cy="438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200" b="1" smtClean="0">
                <a:solidFill>
                  <a:prstClr val="black"/>
                </a:solidFill>
              </a:rPr>
              <a:t>Centre for Ergonomics, Occupational Safety &amp; Health (CErgOSH)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000" b="1" i="1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4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692150" y="61913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5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22225" y="31750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24799A-9E3E-4B10-8696-4FE93D4FCFB7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67386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>
            <a:spLocks noChangeArrowheads="1"/>
          </p:cNvSpPr>
          <p:nvPr userDrawn="1"/>
        </p:nvSpPr>
        <p:spPr bwMode="auto">
          <a:xfrm>
            <a:off x="692150" y="817563"/>
            <a:ext cx="7561263" cy="438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200" b="1" smtClean="0">
                <a:solidFill>
                  <a:prstClr val="black"/>
                </a:solidFill>
              </a:rPr>
              <a:t>Centre for Ergonomics, Occupational Safety &amp; Health (CErgOSH)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NZ" sz="1000" b="1" i="1" smtClean="0">
                <a:solidFill>
                  <a:prstClr val="black"/>
                </a:solidFill>
              </a:rPr>
              <a:t>“Our mission is to promote healthy work environments”</a:t>
            </a:r>
          </a:p>
        </p:txBody>
      </p:sp>
      <p:pic>
        <p:nvPicPr>
          <p:cNvPr id="3" name="Picture 7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363" r="31660" b="46097"/>
          <a:stretch>
            <a:fillRect/>
          </a:stretch>
        </p:blipFill>
        <p:spPr bwMode="auto">
          <a:xfrm>
            <a:off x="179388" y="63500"/>
            <a:ext cx="838200" cy="742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4" name="Picture 8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0449"/>
          <a:stretch>
            <a:fillRect/>
          </a:stretch>
        </p:blipFill>
        <p:spPr bwMode="auto">
          <a:xfrm>
            <a:off x="900113" y="93663"/>
            <a:ext cx="2466975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BC4C8D-ED10-490F-82F4-DB83B70A2F39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68162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FFB986-AED3-448E-97B0-0DFB3A0472DF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16832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789C8B-82DC-4049-AEB3-F745BB6AEF30}" type="slidenum">
              <a:rPr lang="en-A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109329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NZ" altLang="en-US" smtClean="0"/>
          </a:p>
        </p:txBody>
      </p:sp>
      <p:sp>
        <p:nvSpPr>
          <p:cNvPr id="2051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3F3A5D7-EE38-485F-BB10-016BBA9EEE07}" type="slidenum">
              <a:rPr lang="en-AU">
                <a:solidFill>
                  <a:prstClr val="black">
                    <a:tint val="75000"/>
                  </a:prstClr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772201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NZ" altLang="en-US" smtClean="0"/>
          </a:p>
        </p:txBody>
      </p:sp>
      <p:sp>
        <p:nvSpPr>
          <p:cNvPr id="2051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3F3A5D7-EE38-485F-BB10-016BBA9EEE07}" type="slidenum">
              <a:rPr lang="en-AU">
                <a:solidFill>
                  <a:prstClr val="black">
                    <a:tint val="75000"/>
                  </a:prstClr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79200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1628800"/>
            <a:ext cx="7772400" cy="639762"/>
          </a:xfrm>
          <a:noFill/>
        </p:spPr>
        <p:txBody>
          <a:bodyPr lIns="92075" tIns="46038" rIns="92075" bIns="46038" anchor="b"/>
          <a:lstStyle/>
          <a:p>
            <a:pPr eaLnBrk="1" hangingPunct="1"/>
            <a:r>
              <a:rPr lang="en-US" altLang="en-US" sz="2800" b="1" dirty="0" smtClean="0"/>
              <a:t>THE OSH PROGRAMME AT MASSEY UNIVERSITY</a:t>
            </a:r>
            <a:endParaRPr lang="en-US" altLang="en-US" sz="2400" b="1" dirty="0" smtClean="0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560" y="2420888"/>
            <a:ext cx="7772400" cy="4114800"/>
          </a:xfrm>
          <a:noFill/>
        </p:spPr>
        <p:txBody>
          <a:bodyPr lIns="92075" tIns="46038" rIns="92075" bIns="46038"/>
          <a:lstStyle/>
          <a:p>
            <a:pPr lvl="1" eaLnBrk="1" hangingPunct="1">
              <a:buFontTx/>
              <a:buChar char=""/>
            </a:pPr>
            <a:r>
              <a:rPr lang="en-US" altLang="en-US" sz="2400" dirty="0" smtClean="0"/>
              <a:t>	</a:t>
            </a:r>
            <a:r>
              <a:rPr lang="en-US" altLang="en-US" sz="2400" dirty="0" smtClean="0"/>
              <a:t>History</a:t>
            </a:r>
            <a:endParaRPr lang="en-US" altLang="en-US" sz="2400" dirty="0" smtClean="0"/>
          </a:p>
          <a:p>
            <a:pPr lvl="1" eaLnBrk="1" hangingPunct="1">
              <a:buFontTx/>
              <a:buChar char=""/>
            </a:pPr>
            <a:r>
              <a:rPr lang="en-US" altLang="en-US" sz="2400" dirty="0" smtClean="0"/>
              <a:t>	</a:t>
            </a:r>
            <a:r>
              <a:rPr lang="en-US" altLang="en-US" sz="2400" dirty="0" smtClean="0"/>
              <a:t>Grad Dip OHS</a:t>
            </a:r>
          </a:p>
          <a:p>
            <a:pPr marL="914400" lvl="2" indent="0" eaLnBrk="1" hangingPunct="1">
              <a:buNone/>
            </a:pPr>
            <a:r>
              <a:rPr lang="en-US" altLang="en-US" dirty="0" smtClean="0"/>
              <a:t>IOSH(UK</a:t>
            </a:r>
            <a:r>
              <a:rPr lang="en-US" altLang="en-US" dirty="0"/>
              <a:t>) Accreditation </a:t>
            </a:r>
            <a:endParaRPr lang="en-US" altLang="en-US" dirty="0" smtClean="0"/>
          </a:p>
          <a:p>
            <a:pPr lvl="1" eaLnBrk="1" hangingPunct="1">
              <a:buFontTx/>
              <a:buNone/>
            </a:pPr>
            <a:r>
              <a:rPr lang="en-US" altLang="en-US" sz="2400" dirty="0" smtClean="0"/>
              <a:t>		</a:t>
            </a:r>
            <a:r>
              <a:rPr lang="en-US" altLang="en-US" sz="2400" dirty="0" smtClean="0"/>
              <a:t>OHS Major in </a:t>
            </a:r>
            <a:r>
              <a:rPr lang="en-US" altLang="en-US" sz="2400" dirty="0" err="1" smtClean="0"/>
              <a:t>BHlthSci</a:t>
            </a:r>
            <a:endParaRPr lang="en-US" altLang="en-US" sz="2400" dirty="0" smtClean="0"/>
          </a:p>
          <a:p>
            <a:pPr lvl="1" eaLnBrk="1" hangingPunct="1">
              <a:buFontTx/>
              <a:buNone/>
            </a:pPr>
            <a:r>
              <a:rPr lang="en-US" altLang="en-US" sz="2400" dirty="0" smtClean="0"/>
              <a:t>		</a:t>
            </a:r>
            <a:r>
              <a:rPr lang="en-US" altLang="en-US" sz="2400" dirty="0" smtClean="0"/>
              <a:t>PG Dip </a:t>
            </a:r>
            <a:r>
              <a:rPr lang="en-US" altLang="en-US" sz="2400" dirty="0" err="1" smtClean="0"/>
              <a:t>Hlth</a:t>
            </a:r>
            <a:r>
              <a:rPr lang="en-US" altLang="en-US" sz="2400" dirty="0" smtClean="0"/>
              <a:t> (OHS)</a:t>
            </a:r>
          </a:p>
          <a:p>
            <a:pPr lvl="1" eaLnBrk="1" hangingPunct="1">
              <a:buFontTx/>
              <a:buNone/>
            </a:pPr>
            <a:r>
              <a:rPr lang="en-US" altLang="en-US" sz="2400" dirty="0" smtClean="0"/>
              <a:t>		</a:t>
            </a:r>
            <a:r>
              <a:rPr lang="en-US" altLang="en-US" sz="2400" dirty="0" err="1" smtClean="0"/>
              <a:t>MHlthSci</a:t>
            </a:r>
            <a:r>
              <a:rPr lang="en-US" altLang="en-US" sz="2400" dirty="0" smtClean="0"/>
              <a:t> and MPH (OHS)</a:t>
            </a:r>
            <a:endParaRPr lang="en-US" altLang="en-US" sz="2400" dirty="0" smtClean="0"/>
          </a:p>
          <a:p>
            <a:pPr lvl="1" eaLnBrk="1" hangingPunct="1">
              <a:buFontTx/>
              <a:buChar char=""/>
            </a:pPr>
            <a:r>
              <a:rPr lang="en-US" altLang="en-US" sz="2400" dirty="0" smtClean="0"/>
              <a:t>	</a:t>
            </a:r>
            <a:r>
              <a:rPr lang="en-US" altLang="en-US" sz="2400" dirty="0" smtClean="0"/>
              <a:t>Doctoral </a:t>
            </a:r>
            <a:r>
              <a:rPr lang="en-US" altLang="en-US" sz="2400" dirty="0" err="1" smtClean="0"/>
              <a:t>Programme</a:t>
            </a:r>
            <a:endParaRPr lang="en-US" altLang="en-US" sz="2400" dirty="0" smtClean="0"/>
          </a:p>
          <a:p>
            <a:pPr lvl="1" eaLnBrk="1" hangingPunct="1">
              <a:buFontTx/>
              <a:buChar char=""/>
            </a:pPr>
            <a:r>
              <a:rPr lang="en-US" altLang="en-US" sz="2400" dirty="0" smtClean="0"/>
              <a:t>	</a:t>
            </a:r>
            <a:r>
              <a:rPr lang="en-US" altLang="en-US" sz="2400" dirty="0" smtClean="0"/>
              <a:t>Continuing Professional Development</a:t>
            </a:r>
            <a:endParaRPr lang="en-US" altLang="en-US" sz="2400" dirty="0" smtClean="0"/>
          </a:p>
          <a:p>
            <a:pPr lvl="1" eaLnBrk="1" hangingPunct="1">
              <a:buFontTx/>
              <a:buNone/>
            </a:pPr>
            <a:r>
              <a:rPr lang="en-US" altLang="en-US" sz="2400" dirty="0" smtClean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287568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536" y="1772816"/>
            <a:ext cx="8229600" cy="3417888"/>
          </a:xfrm>
          <a:noFill/>
        </p:spPr>
        <p:txBody>
          <a:bodyPr lIns="92075" tIns="46038" rIns="92075" bIns="46038"/>
          <a:lstStyle/>
          <a:p>
            <a:pPr algn="ctr" eaLnBrk="1" hangingPunct="1">
              <a:buFontTx/>
              <a:buNone/>
            </a:pPr>
            <a:r>
              <a:rPr lang="en-US" altLang="en-US" sz="2800" b="1" dirty="0"/>
              <a:t>Graduate Diploma in Emergency Management</a:t>
            </a:r>
            <a:r>
              <a:rPr lang="en-US" altLang="en-US" sz="2800" dirty="0" smtClean="0"/>
              <a:t> </a:t>
            </a:r>
          </a:p>
          <a:p>
            <a:pPr algn="ctr" eaLnBrk="1" hangingPunct="1">
              <a:buFontTx/>
              <a:buNone/>
            </a:pPr>
            <a:r>
              <a:rPr lang="en-US" altLang="en-US" sz="2000" b="1" dirty="0" smtClean="0"/>
              <a:t>College </a:t>
            </a:r>
            <a:r>
              <a:rPr lang="en-US" altLang="en-US" sz="2000" b="1" dirty="0" smtClean="0"/>
              <a:t>of Humanities and Social Science</a:t>
            </a:r>
            <a:endParaRPr lang="en-US" altLang="en-US" sz="2000" dirty="0" smtClean="0"/>
          </a:p>
          <a:p>
            <a:pPr eaLnBrk="1" hangingPunct="1">
              <a:buFontTx/>
              <a:buNone/>
            </a:pPr>
            <a:r>
              <a:rPr lang="en-US" altLang="en-US" sz="2400" dirty="0" smtClean="0"/>
              <a:t>	</a:t>
            </a:r>
            <a:r>
              <a:rPr lang="en-US" altLang="en-US" sz="2400" dirty="0" smtClean="0"/>
              <a:t>			120 credits, including:</a:t>
            </a:r>
          </a:p>
          <a:p>
            <a:pPr algn="ctr" eaLnBrk="1" hangingPunct="1">
              <a:buFontTx/>
              <a:buNone/>
            </a:pPr>
            <a:r>
              <a:rPr lang="en-US" altLang="en-US" sz="2400" dirty="0" smtClean="0"/>
              <a:t>251.271 </a:t>
            </a:r>
            <a:r>
              <a:rPr lang="en-US" altLang="en-US" sz="2400" dirty="0" smtClean="0"/>
              <a:t>OSH </a:t>
            </a:r>
            <a:r>
              <a:rPr lang="en-US" altLang="en-US" sz="2400" dirty="0" smtClean="0"/>
              <a:t>1</a:t>
            </a:r>
          </a:p>
          <a:p>
            <a:pPr algn="ctr" eaLnBrk="1" hangingPunct="1">
              <a:buFontTx/>
              <a:buNone/>
            </a:pPr>
            <a:r>
              <a:rPr lang="en-US" altLang="en-US" sz="2400" dirty="0" smtClean="0"/>
              <a:t>251.272 </a:t>
            </a:r>
            <a:r>
              <a:rPr lang="en-US" altLang="en-US" sz="2400" dirty="0" smtClean="0"/>
              <a:t>OSH </a:t>
            </a:r>
            <a:r>
              <a:rPr lang="en-US" altLang="en-US" sz="2400" dirty="0" smtClean="0"/>
              <a:t>2</a:t>
            </a:r>
          </a:p>
          <a:p>
            <a:pPr algn="ctr" eaLnBrk="1" hangingPunct="1">
              <a:buFontTx/>
              <a:buNone/>
            </a:pPr>
            <a:endParaRPr lang="en-US" altLang="en-US" sz="2000" dirty="0"/>
          </a:p>
          <a:p>
            <a:pPr algn="ctr" eaLnBrk="1" hangingPunct="1">
              <a:buFontTx/>
              <a:buNone/>
            </a:pPr>
            <a:r>
              <a:rPr lang="en-US" altLang="en-US" sz="2800" b="1" dirty="0"/>
              <a:t>Bachelor of Construction (Management)</a:t>
            </a:r>
          </a:p>
          <a:p>
            <a:pPr algn="ctr" eaLnBrk="1" hangingPunct="1">
              <a:buFontTx/>
              <a:buNone/>
            </a:pPr>
            <a:r>
              <a:rPr lang="en-US" altLang="en-US" sz="1800" b="1" dirty="0"/>
              <a:t>College of Science</a:t>
            </a:r>
          </a:p>
          <a:p>
            <a:pPr algn="ctr" eaLnBrk="1" hangingPunct="1">
              <a:buFontTx/>
              <a:buNone/>
            </a:pPr>
            <a:r>
              <a:rPr lang="en-US" altLang="en-US" sz="2000" dirty="0"/>
              <a:t>Compulsory paper:</a:t>
            </a:r>
          </a:p>
          <a:p>
            <a:pPr algn="ctr" eaLnBrk="1" hangingPunct="1">
              <a:buFontTx/>
              <a:buNone/>
            </a:pPr>
            <a:r>
              <a:rPr lang="en-US" altLang="en-US" sz="2000" dirty="0"/>
              <a:t>251.271 OSH 1</a:t>
            </a:r>
          </a:p>
          <a:p>
            <a:pPr algn="ctr" eaLnBrk="1" hangingPunct="1">
              <a:buFontTx/>
              <a:buNone/>
            </a:pPr>
            <a:endParaRPr lang="en-US" alt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580095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en-US" b="1" dirty="0" smtClean="0"/>
              <a:t>Doctoral </a:t>
            </a:r>
            <a:r>
              <a:rPr lang="en-US" altLang="en-US" b="1" dirty="0" err="1"/>
              <a:t>Programme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NZ" dirty="0" smtClean="0"/>
              <a:t>Massey’s doctoral programme allows for PhDs in OHS</a:t>
            </a:r>
            <a:endParaRPr lang="en-NZ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D49036-E729-41C7-9781-C6013B0B0870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11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9563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062038"/>
            <a:ext cx="8229600" cy="1143000"/>
          </a:xfrm>
        </p:spPr>
        <p:txBody>
          <a:bodyPr/>
          <a:lstStyle/>
          <a:p>
            <a:pPr eaLnBrk="1" hangingPunct="1"/>
            <a:r>
              <a:rPr lang="en-NZ" altLang="en-US" sz="3200" b="1" smtClean="0">
                <a:solidFill>
                  <a:srgbClr val="000000"/>
                </a:solidFill>
              </a:rPr>
              <a:t>Continuing Professional Development</a:t>
            </a:r>
            <a:endParaRPr lang="en-AU" altLang="en-US" b="1" smtClean="0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2276475"/>
            <a:ext cx="8229600" cy="3849688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altLang="en-US" sz="2400" dirty="0" smtClean="0"/>
              <a:t>Short courses of </a:t>
            </a:r>
            <a:r>
              <a:rPr lang="en-US" altLang="en-US" sz="2400" dirty="0" smtClean="0"/>
              <a:t>Initial </a:t>
            </a:r>
            <a:r>
              <a:rPr lang="en-US" altLang="en-US" sz="2400" dirty="0" smtClean="0"/>
              <a:t>and Continuing Professional Development (IPD and CPD</a:t>
            </a:r>
            <a:r>
              <a:rPr lang="en-US" altLang="en-US" sz="2400" dirty="0" smtClean="0"/>
              <a:t>) </a:t>
            </a:r>
            <a:endParaRPr lang="en-US" altLang="en-US" sz="2400" dirty="0" smtClean="0"/>
          </a:p>
          <a:p>
            <a:pPr eaLnBrk="1" hangingPunct="1">
              <a:lnSpc>
                <a:spcPct val="90000"/>
              </a:lnSpc>
            </a:pPr>
            <a:endParaRPr lang="en-US" altLang="en-US" sz="2400" dirty="0" smtClean="0"/>
          </a:p>
          <a:p>
            <a:pPr eaLnBrk="1" hangingPunct="1">
              <a:lnSpc>
                <a:spcPct val="90000"/>
              </a:lnSpc>
            </a:pPr>
            <a:r>
              <a:rPr lang="en-US" altLang="en-US" sz="2400" dirty="0" smtClean="0"/>
              <a:t>Survey of  </a:t>
            </a:r>
            <a:r>
              <a:rPr lang="en-US" altLang="en-US" sz="2400" dirty="0" smtClean="0"/>
              <a:t>past OHS graduates and students </a:t>
            </a:r>
            <a:r>
              <a:rPr lang="en-US" altLang="en-US" sz="2400" dirty="0" smtClean="0"/>
              <a:t>identified preferred CPD topics:</a:t>
            </a:r>
            <a:endParaRPr lang="en-US" altLang="en-US" sz="2400" dirty="0" smtClean="0"/>
          </a:p>
          <a:p>
            <a:pPr lvl="1" eaLnBrk="1" hangingPunct="1">
              <a:lnSpc>
                <a:spcPct val="90000"/>
              </a:lnSpc>
            </a:pPr>
            <a:r>
              <a:rPr lang="en-US" altLang="en-US" sz="2000" dirty="0" smtClean="0"/>
              <a:t>Hazardous substances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en-US" sz="2000" dirty="0"/>
              <a:t>N</a:t>
            </a:r>
            <a:r>
              <a:rPr lang="en-US" altLang="en-US" sz="2000" dirty="0" smtClean="0"/>
              <a:t>oise </a:t>
            </a:r>
            <a:r>
              <a:rPr lang="en-US" altLang="en-US" sz="2000" dirty="0" smtClean="0"/>
              <a:t>exposure &amp; </a:t>
            </a:r>
            <a:r>
              <a:rPr lang="en-US" altLang="en-US" sz="2000" dirty="0" smtClean="0"/>
              <a:t>NIHL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en-US" sz="2000" dirty="0"/>
              <a:t>B</a:t>
            </a:r>
            <a:r>
              <a:rPr lang="en-US" altLang="en-US" sz="2000" dirty="0" smtClean="0"/>
              <a:t>asic </a:t>
            </a:r>
            <a:r>
              <a:rPr lang="en-US" altLang="en-US" sz="2000" dirty="0" smtClean="0"/>
              <a:t>occupational </a:t>
            </a:r>
            <a:r>
              <a:rPr lang="en-US" altLang="en-US" sz="2000" dirty="0" smtClean="0"/>
              <a:t>hygiene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en-US" sz="2000" dirty="0"/>
              <a:t>W</a:t>
            </a:r>
            <a:r>
              <a:rPr lang="en-US" altLang="en-US" sz="2000" dirty="0" smtClean="0"/>
              <a:t>ork-related </a:t>
            </a:r>
            <a:r>
              <a:rPr lang="en-US" altLang="en-US" sz="2000" dirty="0" err="1" smtClean="0"/>
              <a:t>musculo</a:t>
            </a:r>
            <a:r>
              <a:rPr lang="en-US" altLang="en-US" sz="2000" dirty="0" smtClean="0"/>
              <a:t>-skeletal </a:t>
            </a:r>
            <a:r>
              <a:rPr lang="en-US" altLang="en-US" sz="2000" dirty="0" smtClean="0"/>
              <a:t>disorders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en-US" sz="2000" dirty="0" err="1"/>
              <a:t>P</a:t>
            </a:r>
            <a:r>
              <a:rPr lang="en-US" altLang="en-US" sz="2000" dirty="0" err="1" smtClean="0"/>
              <a:t>rogramme</a:t>
            </a:r>
            <a:r>
              <a:rPr lang="en-US" altLang="en-US" sz="2000" dirty="0" smtClean="0"/>
              <a:t> evaluation</a:t>
            </a:r>
            <a:endParaRPr lang="en-AU" altLang="en-US" sz="2000" dirty="0" smtClean="0"/>
          </a:p>
        </p:txBody>
      </p:sp>
      <p:pic>
        <p:nvPicPr>
          <p:cNvPr id="41988" name="Picture 4" descr="ioshlogoimag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948488" y="5634038"/>
            <a:ext cx="1616075" cy="1003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8299629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062038"/>
            <a:ext cx="8229600" cy="1143000"/>
          </a:xfrm>
        </p:spPr>
        <p:txBody>
          <a:bodyPr/>
          <a:lstStyle/>
          <a:p>
            <a:pPr eaLnBrk="1" hangingPunct="1"/>
            <a:r>
              <a:rPr lang="en-GB" altLang="en-US" smtClean="0"/>
              <a:t> 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3489325"/>
          </a:xfrm>
        </p:spPr>
        <p:txBody>
          <a:bodyPr/>
          <a:lstStyle/>
          <a:p>
            <a:pPr marL="0" indent="0" eaLnBrk="1" hangingPunct="1">
              <a:buFont typeface="Arial" charset="0"/>
              <a:buNone/>
              <a:defRPr/>
            </a:pPr>
            <a:r>
              <a:rPr lang="en-GB" altLang="en-US" sz="2800" b="1" dirty="0" smtClean="0"/>
              <a:t>History of OHS at Massey</a:t>
            </a:r>
            <a:endParaRPr lang="en-GB" altLang="en-US" sz="2800" b="1" dirty="0" smtClean="0"/>
          </a:p>
          <a:p>
            <a:pPr eaLnBrk="1" hangingPunct="1">
              <a:defRPr/>
            </a:pPr>
            <a:r>
              <a:rPr lang="en-GB" altLang="en-US" sz="2400" dirty="0" smtClean="0"/>
              <a:t>OHS teaching at Massey </a:t>
            </a:r>
            <a:r>
              <a:rPr lang="en-GB" altLang="en-US" sz="2400" dirty="0" smtClean="0"/>
              <a:t>began </a:t>
            </a:r>
            <a:r>
              <a:rPr lang="en-GB" altLang="en-US" sz="2400" dirty="0" smtClean="0"/>
              <a:t>1979, qualification was Diploma in Safety Management</a:t>
            </a:r>
          </a:p>
          <a:p>
            <a:pPr eaLnBrk="1" hangingPunct="1">
              <a:defRPr/>
            </a:pPr>
            <a:r>
              <a:rPr lang="en-GB" altLang="en-US" sz="2400" dirty="0" smtClean="0"/>
              <a:t>One of the first programmes in NZ</a:t>
            </a:r>
          </a:p>
          <a:p>
            <a:pPr eaLnBrk="1" hangingPunct="1">
              <a:defRPr/>
            </a:pPr>
            <a:r>
              <a:rPr lang="en-GB" altLang="en-US" sz="2400" dirty="0" smtClean="0"/>
              <a:t>Established with a Grant </a:t>
            </a:r>
            <a:r>
              <a:rPr lang="en-GB" altLang="en-US" sz="2400" dirty="0" smtClean="0"/>
              <a:t>from </a:t>
            </a:r>
            <a:r>
              <a:rPr lang="en-GB" altLang="en-US" sz="2400" dirty="0" smtClean="0"/>
              <a:t>ACC</a:t>
            </a:r>
          </a:p>
          <a:p>
            <a:pPr eaLnBrk="1" hangingPunct="1">
              <a:defRPr/>
            </a:pPr>
            <a:r>
              <a:rPr lang="en-GB" altLang="en-US" sz="2400" dirty="0" smtClean="0"/>
              <a:t>1991 Diploma in Occupational Safety and Health</a:t>
            </a:r>
          </a:p>
          <a:p>
            <a:pPr eaLnBrk="1" hangingPunct="1">
              <a:defRPr/>
            </a:pPr>
            <a:r>
              <a:rPr lang="en-GB" altLang="en-US" sz="2400" dirty="0" smtClean="0"/>
              <a:t>Graduate Diploma in Occupational </a:t>
            </a:r>
            <a:r>
              <a:rPr lang="en-GB" altLang="en-US" sz="2400" i="1" dirty="0" smtClean="0"/>
              <a:t>Safety</a:t>
            </a:r>
            <a:r>
              <a:rPr lang="en-GB" altLang="en-US" sz="2400" dirty="0" smtClean="0"/>
              <a:t> and Health</a:t>
            </a:r>
          </a:p>
          <a:p>
            <a:pPr eaLnBrk="1" hangingPunct="1">
              <a:defRPr/>
            </a:pPr>
            <a:r>
              <a:rPr lang="en-GB" altLang="en-US" sz="2400" dirty="0" smtClean="0"/>
              <a:t>2010 IOSH Accreditation</a:t>
            </a:r>
            <a:endParaRPr lang="en-GB" altLang="en-US" sz="2400" dirty="0" smtClean="0"/>
          </a:p>
          <a:p>
            <a:pPr eaLnBrk="1" hangingPunct="1">
              <a:defRPr/>
            </a:pPr>
            <a:r>
              <a:rPr lang="en-GB" altLang="en-US" sz="2400" dirty="0" smtClean="0"/>
              <a:t>2014 Graduate </a:t>
            </a:r>
            <a:r>
              <a:rPr lang="en-GB" altLang="en-US" sz="2400" dirty="0" smtClean="0"/>
              <a:t>Diploma in Occupational </a:t>
            </a:r>
            <a:r>
              <a:rPr lang="en-GB" altLang="en-US" sz="2400" i="1" dirty="0" smtClean="0"/>
              <a:t>Health and Safety</a:t>
            </a:r>
          </a:p>
          <a:p>
            <a:pPr lvl="2" eaLnBrk="1" hangingPunct="1">
              <a:defRPr/>
            </a:pPr>
            <a:endParaRPr lang="en-GB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915572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1062038"/>
            <a:ext cx="8229600" cy="1143000"/>
          </a:xfrm>
        </p:spPr>
        <p:txBody>
          <a:bodyPr/>
          <a:lstStyle/>
          <a:p>
            <a:pPr eaLnBrk="1" hangingPunct="1"/>
            <a:r>
              <a:rPr lang="en-NZ" altLang="en-US" smtClean="0"/>
              <a:t> </a:t>
            </a:r>
            <a:endParaRPr lang="en-AU" altLang="en-US" smtClean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02970127"/>
              </p:ext>
            </p:extLst>
          </p:nvPr>
        </p:nvGraphicFramePr>
        <p:xfrm>
          <a:off x="457200" y="1412776"/>
          <a:ext cx="8229600" cy="471338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0431350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340768"/>
            <a:ext cx="9144000" cy="927100"/>
          </a:xfrm>
          <a:noFill/>
        </p:spPr>
        <p:txBody>
          <a:bodyPr lIns="92075" tIns="46038" rIns="92075" bIns="46038" anchor="b"/>
          <a:lstStyle/>
          <a:p>
            <a:pPr eaLnBrk="1" hangingPunct="1"/>
            <a:r>
              <a:rPr lang="en-US" altLang="en-US" sz="2800" b="1" dirty="0" smtClean="0"/>
              <a:t/>
            </a:r>
            <a:br>
              <a:rPr lang="en-US" altLang="en-US" sz="2800" b="1" dirty="0" smtClean="0"/>
            </a:br>
            <a:r>
              <a:rPr lang="en-US" altLang="en-US" sz="2800" b="1" dirty="0"/>
              <a:t/>
            </a:r>
            <a:br>
              <a:rPr lang="en-US" altLang="en-US" sz="2800" b="1" dirty="0"/>
            </a:br>
            <a:r>
              <a:rPr lang="en-US" altLang="en-US" sz="2800" b="1" dirty="0" smtClean="0"/>
              <a:t/>
            </a:r>
            <a:br>
              <a:rPr lang="en-US" altLang="en-US" sz="2800" b="1" dirty="0" smtClean="0"/>
            </a:br>
            <a:r>
              <a:rPr lang="en-US" altLang="en-US" sz="2800" b="1" dirty="0"/>
              <a:t/>
            </a:r>
            <a:br>
              <a:rPr lang="en-US" altLang="en-US" sz="2800" b="1" dirty="0"/>
            </a:br>
            <a:r>
              <a:rPr lang="en-US" altLang="en-US" sz="2800" b="1" dirty="0" smtClean="0"/>
              <a:t/>
            </a:r>
            <a:br>
              <a:rPr lang="en-US" altLang="en-US" sz="2800" b="1" dirty="0" smtClean="0"/>
            </a:br>
            <a:r>
              <a:rPr lang="en-US" altLang="en-US" sz="2800" b="1" dirty="0"/>
              <a:t/>
            </a:r>
            <a:br>
              <a:rPr lang="en-US" altLang="en-US" sz="2800" b="1" dirty="0"/>
            </a:br>
            <a:r>
              <a:rPr lang="en-US" altLang="en-US" sz="2400" b="1" dirty="0"/>
              <a:t>Graduate Diploma in Occupational Safety and Health </a:t>
            </a:r>
            <a:r>
              <a:rPr lang="en-US" altLang="en-US" sz="2400" b="1" dirty="0" smtClean="0"/>
              <a:t>- </a:t>
            </a:r>
            <a:r>
              <a:rPr lang="en-US" altLang="en-US" sz="2400" b="1" dirty="0"/>
              <a:t>Grad Dip (OSH)</a:t>
            </a:r>
            <a:r>
              <a:rPr lang="en-US" altLang="en-US" sz="2000" b="1" dirty="0"/>
              <a:t/>
            </a:r>
            <a:br>
              <a:rPr lang="en-US" altLang="en-US" sz="2000" b="1" dirty="0"/>
            </a:br>
            <a:r>
              <a:rPr lang="en-US" altLang="en-US" sz="2000" b="1" dirty="0"/>
              <a:t>College of </a:t>
            </a:r>
            <a:r>
              <a:rPr lang="en-US" altLang="en-US" sz="2000" b="1" dirty="0" smtClean="0"/>
              <a:t>Health</a:t>
            </a:r>
            <a:r>
              <a:rPr lang="en-US" altLang="en-US" sz="2000" dirty="0" smtClean="0"/>
              <a:t>	</a:t>
            </a:r>
            <a:endParaRPr lang="en-US" altLang="en-US" sz="2000" b="1" dirty="0" smtClean="0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552" y="2564904"/>
            <a:ext cx="7993260" cy="4608512"/>
          </a:xfrm>
          <a:noFill/>
        </p:spPr>
        <p:txBody>
          <a:bodyPr lIns="92075" tIns="46038" rIns="92075" bIns="46038"/>
          <a:lstStyle/>
          <a:p>
            <a:pPr eaLnBrk="1" hangingPunct="1">
              <a:buFontTx/>
              <a:buNone/>
            </a:pPr>
            <a:r>
              <a:rPr lang="en-US" altLang="en-US" sz="2000" b="1" dirty="0" smtClean="0"/>
              <a:t>		(a)	</a:t>
            </a:r>
            <a:r>
              <a:rPr lang="en-US" altLang="en-US" sz="2000" dirty="0" smtClean="0"/>
              <a:t>114.271 (251.271) OSH 1</a:t>
            </a:r>
          </a:p>
          <a:p>
            <a:pPr lvl="2" eaLnBrk="1" hangingPunct="1">
              <a:buFontTx/>
              <a:buNone/>
            </a:pPr>
            <a:r>
              <a:rPr lang="en-US" altLang="en-US" sz="2000" dirty="0" smtClean="0"/>
              <a:t>		114.272 (251.272) OSH 2</a:t>
            </a:r>
          </a:p>
          <a:p>
            <a:pPr lvl="2" eaLnBrk="1" hangingPunct="1">
              <a:buFontTx/>
              <a:buNone/>
            </a:pPr>
            <a:r>
              <a:rPr lang="en-US" altLang="en-US" sz="2000" dirty="0" smtClean="0"/>
              <a:t>		114.374 (251.374) Project in OSH</a:t>
            </a:r>
          </a:p>
          <a:p>
            <a:pPr lvl="2" eaLnBrk="1" hangingPunct="1">
              <a:buFontTx/>
              <a:buNone/>
            </a:pPr>
            <a:r>
              <a:rPr lang="en-US" altLang="en-US" sz="2000" dirty="0" smtClean="0"/>
              <a:t>		128.300 Ergonomics:</a:t>
            </a:r>
            <a:r>
              <a:rPr lang="en-NZ" altLang="en-US" sz="2000" dirty="0" smtClean="0"/>
              <a:t>Work, Performance, Health and 	Design </a:t>
            </a:r>
            <a:endParaRPr lang="en-US" altLang="en-US" sz="2000" dirty="0" smtClean="0"/>
          </a:p>
          <a:p>
            <a:pPr lvl="2" eaLnBrk="1" hangingPunct="1">
              <a:buFontTx/>
              <a:buNone/>
            </a:pPr>
            <a:r>
              <a:rPr lang="en-US" altLang="en-US" sz="2000" dirty="0" smtClean="0"/>
              <a:t>(b)	one or both from</a:t>
            </a:r>
          </a:p>
          <a:p>
            <a:pPr lvl="2" eaLnBrk="1" hangingPunct="1">
              <a:buFontTx/>
              <a:buNone/>
            </a:pPr>
            <a:r>
              <a:rPr lang="en-US" altLang="en-US" sz="2000" dirty="0" smtClean="0"/>
              <a:t>		114.372 (251.372) Occupational Hygiene</a:t>
            </a:r>
          </a:p>
          <a:p>
            <a:pPr lvl="2" eaLnBrk="1" hangingPunct="1">
              <a:buFontTx/>
              <a:buNone/>
            </a:pPr>
            <a:r>
              <a:rPr lang="en-US" altLang="en-US" sz="2000" dirty="0" smtClean="0"/>
              <a:t>		114.370 (251.370) H &amp; S auditing</a:t>
            </a:r>
          </a:p>
          <a:p>
            <a:pPr lvl="2" eaLnBrk="1" hangingPunct="1">
              <a:buFontTx/>
              <a:buNone/>
            </a:pPr>
            <a:r>
              <a:rPr lang="en-US" altLang="en-US" sz="2000" dirty="0" smtClean="0"/>
              <a:t>( c)	any elective papers: </a:t>
            </a:r>
          </a:p>
          <a:p>
            <a:pPr lvl="2" eaLnBrk="1" hangingPunct="1">
              <a:buFontTx/>
              <a:buNone/>
            </a:pPr>
            <a:r>
              <a:rPr lang="en-US" altLang="en-US" sz="2000" dirty="0" smtClean="0"/>
              <a:t>		251.375 Special Topic in OSH</a:t>
            </a:r>
          </a:p>
        </p:txBody>
      </p:sp>
    </p:spTree>
    <p:extLst>
      <p:ext uri="{BB962C8B-B14F-4D97-AF65-F5344CB8AC3E}">
        <p14:creationId xmlns:p14="http://schemas.microsoft.com/office/powerpoint/2010/main" val="34988564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/>
          </p:nvPr>
        </p:nvSpPr>
        <p:spPr>
          <a:xfrm>
            <a:off x="467544" y="1120731"/>
            <a:ext cx="8229600" cy="927100"/>
          </a:xfrm>
        </p:spPr>
        <p:txBody>
          <a:bodyPr/>
          <a:lstStyle/>
          <a:p>
            <a:r>
              <a:rPr lang="en-NZ" altLang="en-US" sz="3600" b="1" dirty="0" smtClean="0"/>
              <a:t>IOSH(UK) Accreditation </a:t>
            </a:r>
            <a:endParaRPr lang="en-NZ" altLang="en-US" sz="3600" b="1" dirty="0" smtClean="0"/>
          </a:p>
        </p:txBody>
      </p:sp>
      <p:sp>
        <p:nvSpPr>
          <p:cNvPr id="20483" name="Content Placeholder 2"/>
          <p:cNvSpPr>
            <a:spLocks noGrp="1"/>
          </p:cNvSpPr>
          <p:nvPr>
            <p:ph idx="1"/>
          </p:nvPr>
        </p:nvSpPr>
        <p:spPr>
          <a:xfrm>
            <a:off x="539552" y="1916832"/>
            <a:ext cx="8229600" cy="3417887"/>
          </a:xfrm>
        </p:spPr>
        <p:txBody>
          <a:bodyPr/>
          <a:lstStyle/>
          <a:p>
            <a:r>
              <a:rPr lang="en-NZ" altLang="en-US" sz="2000" dirty="0" smtClean="0"/>
              <a:t>Massey </a:t>
            </a:r>
            <a:r>
              <a:rPr lang="en-NZ" altLang="en-US" sz="2000" dirty="0" smtClean="0"/>
              <a:t>Grad Dip OHS accredited with IOSH(UK) in 2010. </a:t>
            </a:r>
            <a:r>
              <a:rPr lang="en-NZ" altLang="en-US" sz="1600" dirty="0" smtClean="0"/>
              <a:t>It </a:t>
            </a:r>
            <a:r>
              <a:rPr lang="en-US" altLang="en-US" sz="1600" dirty="0" smtClean="0"/>
              <a:t>meets </a:t>
            </a:r>
            <a:r>
              <a:rPr lang="en-US" altLang="en-US" sz="1600" dirty="0"/>
              <a:t>the academic requirements for Graduate </a:t>
            </a:r>
            <a:r>
              <a:rPr lang="en-US" altLang="en-US" sz="1600" dirty="0" smtClean="0"/>
              <a:t>membership </a:t>
            </a:r>
            <a:r>
              <a:rPr lang="en-US" altLang="en-US" sz="1600" dirty="0"/>
              <a:t>of </a:t>
            </a:r>
            <a:r>
              <a:rPr lang="en-US" altLang="en-US" sz="1600" dirty="0" smtClean="0"/>
              <a:t>IOSH. (Membership levels are </a:t>
            </a:r>
            <a:r>
              <a:rPr lang="en-US" altLang="en-US" sz="1600" dirty="0"/>
              <a:t>– Chartered Fellows, Chartered Members, Graduate Members, Technician and Affiliate </a:t>
            </a:r>
            <a:r>
              <a:rPr lang="en-US" altLang="en-US" sz="1600" dirty="0" smtClean="0"/>
              <a:t>Members) </a:t>
            </a:r>
            <a:endParaRPr lang="en-US" altLang="en-US" sz="1600" dirty="0"/>
          </a:p>
          <a:p>
            <a:pPr eaLnBrk="1" hangingPunct="1">
              <a:lnSpc>
                <a:spcPct val="80000"/>
              </a:lnSpc>
            </a:pPr>
            <a:endParaRPr lang="en-NZ" altLang="en-US" sz="2000" dirty="0" smtClean="0"/>
          </a:p>
          <a:p>
            <a:pPr eaLnBrk="1" hangingPunct="1">
              <a:lnSpc>
                <a:spcPct val="80000"/>
              </a:lnSpc>
            </a:pPr>
            <a:r>
              <a:rPr lang="en-NZ" altLang="en-US" sz="2000" dirty="0" smtClean="0"/>
              <a:t>Grad </a:t>
            </a:r>
            <a:r>
              <a:rPr lang="en-NZ" altLang="en-US" sz="2000" dirty="0"/>
              <a:t>Dip OSH is the only NZ tertiary (university) qualification accredited by </a:t>
            </a:r>
            <a:r>
              <a:rPr lang="en-NZ" altLang="en-US" sz="2000" dirty="0" smtClean="0"/>
              <a:t>IOSH</a:t>
            </a:r>
            <a:endParaRPr lang="en-US" altLang="en-US" sz="2000" dirty="0"/>
          </a:p>
          <a:p>
            <a:pPr eaLnBrk="1" hangingPunct="1">
              <a:lnSpc>
                <a:spcPct val="80000"/>
              </a:lnSpc>
            </a:pPr>
            <a:endParaRPr lang="en-US" altLang="en-US" sz="2000" dirty="0" smtClean="0"/>
          </a:p>
          <a:p>
            <a:pPr eaLnBrk="1" hangingPunct="1">
              <a:lnSpc>
                <a:spcPct val="80000"/>
              </a:lnSpc>
            </a:pPr>
            <a:r>
              <a:rPr lang="en-US" altLang="en-US" sz="2000" dirty="0" smtClean="0"/>
              <a:t>NZISM </a:t>
            </a:r>
            <a:r>
              <a:rPr lang="en-US" altLang="en-US" sz="2000" dirty="0"/>
              <a:t>has a MoU with IOSH and adopted the IOSH membership </a:t>
            </a:r>
            <a:r>
              <a:rPr lang="en-US" altLang="en-US" sz="2000" dirty="0" smtClean="0"/>
              <a:t>framework (www.iosh.co.uk )</a:t>
            </a:r>
            <a:endParaRPr lang="en-US" altLang="en-US" sz="2000" dirty="0"/>
          </a:p>
          <a:p>
            <a:endParaRPr lang="en-NZ" altLang="en-US" sz="2000" dirty="0" smtClean="0"/>
          </a:p>
          <a:p>
            <a:r>
              <a:rPr lang="en-NZ" altLang="en-US" sz="2000" dirty="0" smtClean="0"/>
              <a:t>Courses of </a:t>
            </a:r>
            <a:r>
              <a:rPr lang="en-NZ" altLang="en-US" sz="2000" dirty="0" smtClean="0"/>
              <a:t>particular importance for IOSH </a:t>
            </a:r>
            <a:r>
              <a:rPr lang="en-NZ" altLang="en-US" sz="2000" dirty="0" smtClean="0"/>
              <a:t>are:</a:t>
            </a:r>
            <a:endParaRPr lang="en-NZ" altLang="en-US" sz="2000" dirty="0" smtClean="0"/>
          </a:p>
          <a:p>
            <a:pPr lvl="1"/>
            <a:r>
              <a:rPr lang="en-NZ" altLang="en-US" sz="1800" dirty="0" smtClean="0"/>
              <a:t>114.240 Organisational Behaviour; </a:t>
            </a:r>
          </a:p>
          <a:p>
            <a:pPr lvl="1"/>
            <a:r>
              <a:rPr lang="en-NZ" altLang="en-US" sz="1800" dirty="0" smtClean="0"/>
              <a:t>251.370 H &amp; S Auditing; </a:t>
            </a:r>
          </a:p>
          <a:p>
            <a:pPr lvl="1"/>
            <a:r>
              <a:rPr lang="en-NZ" altLang="en-US" sz="1800" dirty="0" smtClean="0"/>
              <a:t>251.372 Occupational Hygiene</a:t>
            </a:r>
          </a:p>
          <a:p>
            <a:endParaRPr lang="en-NZ" altLang="en-US" dirty="0" smtClean="0"/>
          </a:p>
        </p:txBody>
      </p:sp>
      <p:pic>
        <p:nvPicPr>
          <p:cNvPr id="20484" name="Picture 4" descr="ioshlogoimag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81595" y="1052736"/>
            <a:ext cx="1471613" cy="1003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0942403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179512" y="1628800"/>
            <a:ext cx="8856984" cy="711200"/>
          </a:xfrm>
          <a:noFill/>
        </p:spPr>
        <p:txBody>
          <a:bodyPr lIns="92075" tIns="46038" rIns="92075" bIns="46038" anchor="b"/>
          <a:lstStyle/>
          <a:p>
            <a:pPr eaLnBrk="1" hangingPunct="1"/>
            <a:r>
              <a:rPr lang="en-US" altLang="en-US" sz="2800" b="1" dirty="0" smtClean="0"/>
              <a:t>OHS Major in Bachelor </a:t>
            </a:r>
            <a:r>
              <a:rPr lang="en-US" altLang="en-US" sz="2800" b="1" dirty="0"/>
              <a:t>of Health Science </a:t>
            </a:r>
            <a:r>
              <a:rPr lang="en-US" altLang="en-US" sz="2800" b="1" dirty="0" err="1" smtClean="0"/>
              <a:t>BHlthSc</a:t>
            </a:r>
            <a:r>
              <a:rPr lang="en-US" altLang="en-US" sz="2800" b="1" dirty="0"/>
              <a:t/>
            </a:r>
            <a:br>
              <a:rPr lang="en-US" altLang="en-US" sz="2800" b="1" dirty="0"/>
            </a:br>
            <a:r>
              <a:rPr lang="en-US" altLang="en-US" sz="2000" b="1" dirty="0" smtClean="0"/>
              <a:t>College </a:t>
            </a:r>
            <a:r>
              <a:rPr lang="en-US" altLang="en-US" sz="2000" b="1" dirty="0" smtClean="0"/>
              <a:t>of Health</a:t>
            </a:r>
            <a:r>
              <a:rPr lang="en-US" altLang="en-US" sz="2000" dirty="0" smtClean="0"/>
              <a:t> 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528" y="2708920"/>
            <a:ext cx="8229600" cy="3849687"/>
          </a:xfrm>
          <a:noFill/>
        </p:spPr>
        <p:txBody>
          <a:bodyPr lIns="92075" tIns="46038" rIns="92075" bIns="46038"/>
          <a:lstStyle/>
          <a:p>
            <a:pPr algn="ctr" eaLnBrk="1" hangingPunct="1">
              <a:buFontTx/>
              <a:buNone/>
            </a:pPr>
            <a:r>
              <a:rPr lang="en-US" altLang="en-US" sz="2400" dirty="0" smtClean="0"/>
              <a:t>	</a:t>
            </a:r>
            <a:r>
              <a:rPr lang="en-US" altLang="en-US" sz="2400" b="1" dirty="0" smtClean="0"/>
              <a:t>	</a:t>
            </a:r>
            <a:r>
              <a:rPr lang="en-US" altLang="en-US" sz="2400" dirty="0" smtClean="0"/>
              <a:t>360 </a:t>
            </a:r>
            <a:r>
              <a:rPr lang="en-US" altLang="en-US" sz="2400" dirty="0" smtClean="0"/>
              <a:t>credits, including</a:t>
            </a:r>
            <a:r>
              <a:rPr lang="en-US" altLang="en-US" sz="2400" dirty="0" smtClean="0"/>
              <a:t>;</a:t>
            </a:r>
          </a:p>
          <a:p>
            <a:pPr algn="ctr" eaLnBrk="1" hangingPunct="1">
              <a:buFontTx/>
              <a:buNone/>
            </a:pPr>
            <a:r>
              <a:rPr lang="en-US" altLang="en-US" sz="2400" b="1" dirty="0" smtClean="0"/>
              <a:t>		</a:t>
            </a:r>
            <a:r>
              <a:rPr lang="en-US" altLang="en-US" sz="2000" dirty="0" smtClean="0"/>
              <a:t>251.100 Work and Health</a:t>
            </a:r>
          </a:p>
          <a:p>
            <a:pPr algn="ctr" eaLnBrk="1" hangingPunct="1">
              <a:buFontTx/>
              <a:buNone/>
            </a:pPr>
            <a:r>
              <a:rPr lang="en-US" altLang="en-US" sz="2000" dirty="0" smtClean="0"/>
              <a:t>		251.271 OSH 1</a:t>
            </a:r>
          </a:p>
          <a:p>
            <a:pPr algn="ctr" eaLnBrk="1" hangingPunct="1">
              <a:buFontTx/>
              <a:buNone/>
            </a:pPr>
            <a:r>
              <a:rPr lang="en-US" altLang="en-US" sz="2000" dirty="0" smtClean="0"/>
              <a:t>		251.272 OSH 2</a:t>
            </a:r>
          </a:p>
          <a:p>
            <a:pPr algn="ctr" eaLnBrk="1" hangingPunct="1">
              <a:buFontTx/>
              <a:buNone/>
            </a:pPr>
            <a:r>
              <a:rPr lang="en-US" altLang="en-US" sz="2000" dirty="0" smtClean="0"/>
              <a:t>		251.370 H &amp; S Auditing</a:t>
            </a:r>
          </a:p>
          <a:p>
            <a:pPr algn="ctr" eaLnBrk="1" hangingPunct="1">
              <a:buFontTx/>
              <a:buNone/>
            </a:pPr>
            <a:r>
              <a:rPr lang="en-US" altLang="en-US" sz="2000" dirty="0" smtClean="0"/>
              <a:t>		251.372 Occupational Hygiene</a:t>
            </a:r>
          </a:p>
          <a:p>
            <a:pPr algn="ctr" eaLnBrk="1" hangingPunct="1">
              <a:buFontTx/>
              <a:buNone/>
            </a:pPr>
            <a:r>
              <a:rPr lang="en-US" altLang="en-US" sz="2000" dirty="0" smtClean="0"/>
              <a:t>		251.374 Project in OSH</a:t>
            </a:r>
          </a:p>
          <a:p>
            <a:pPr algn="ctr" eaLnBrk="1" hangingPunct="1">
              <a:buFontTx/>
              <a:buNone/>
            </a:pPr>
            <a:r>
              <a:rPr lang="en-US" altLang="en-US" sz="2000" dirty="0" smtClean="0"/>
              <a:t>		128.300 Ergonomics</a:t>
            </a:r>
          </a:p>
          <a:p>
            <a:pPr algn="ctr" eaLnBrk="1" hangingPunct="1">
              <a:buFontTx/>
              <a:buNone/>
            </a:pPr>
            <a:r>
              <a:rPr lang="en-US" altLang="en-US" sz="2000" dirty="0" smtClean="0"/>
              <a:t>		114.240 </a:t>
            </a:r>
            <a:r>
              <a:rPr lang="en-US" altLang="en-US" sz="2000" dirty="0" err="1" smtClean="0"/>
              <a:t>Organisational</a:t>
            </a:r>
            <a:r>
              <a:rPr lang="en-US" altLang="en-US" sz="2000" dirty="0" smtClean="0"/>
              <a:t> </a:t>
            </a:r>
            <a:r>
              <a:rPr lang="en-US" altLang="en-US" sz="2000" dirty="0" err="1" smtClean="0"/>
              <a:t>Behaviour</a:t>
            </a:r>
            <a:endParaRPr lang="en-US" alt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21700970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8313" y="1341438"/>
            <a:ext cx="8229600" cy="1143000"/>
          </a:xfrm>
        </p:spPr>
        <p:txBody>
          <a:bodyPr/>
          <a:lstStyle/>
          <a:p>
            <a:pPr>
              <a:defRPr/>
            </a:pPr>
            <a:r>
              <a:rPr lang="en-NZ" sz="1800" b="1" dirty="0" smtClean="0">
                <a:latin typeface="+mn-lt"/>
              </a:rPr>
              <a:t>B </a:t>
            </a:r>
            <a:r>
              <a:rPr lang="en-NZ" sz="1800" b="1" dirty="0" err="1" smtClean="0">
                <a:latin typeface="+mn-lt"/>
              </a:rPr>
              <a:t>Hlth</a:t>
            </a:r>
            <a:r>
              <a:rPr lang="en-NZ" sz="1800" b="1" dirty="0" smtClean="0">
                <a:latin typeface="+mn-lt"/>
              </a:rPr>
              <a:t> </a:t>
            </a:r>
            <a:r>
              <a:rPr lang="en-NZ" sz="1800" b="1" dirty="0" err="1" smtClean="0">
                <a:latin typeface="+mn-lt"/>
              </a:rPr>
              <a:t>Sc</a:t>
            </a:r>
            <a:r>
              <a:rPr lang="en-NZ" sz="1800" b="1" dirty="0" smtClean="0">
                <a:latin typeface="+mn-lt"/>
              </a:rPr>
              <a:t> </a:t>
            </a:r>
            <a:r>
              <a:rPr lang="en-NZ" sz="1800" b="1" dirty="0" smtClean="0">
                <a:latin typeface="+mn-lt"/>
              </a:rPr>
              <a:t>(major in OHS</a:t>
            </a:r>
            <a:r>
              <a:rPr lang="en-NZ" sz="1800" b="1" dirty="0" smtClean="0">
                <a:latin typeface="+mn-lt"/>
              </a:rPr>
              <a:t>)</a:t>
            </a:r>
            <a:endParaRPr lang="en-NZ" sz="1800" b="1" dirty="0">
              <a:latin typeface="+mn-lt"/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1476375" y="2349500"/>
          <a:ext cx="5991226" cy="3043238"/>
        </p:xfrm>
        <a:graphic>
          <a:graphicData uri="http://schemas.openxmlformats.org/drawingml/2006/table">
            <a:tbl>
              <a:tblPr firstRow="1" firstCol="1" bandRow="1"/>
              <a:tblGrid>
                <a:gridCol w="480716"/>
                <a:gridCol w="612060"/>
                <a:gridCol w="612060"/>
                <a:gridCol w="612060"/>
                <a:gridCol w="612060"/>
                <a:gridCol w="612060"/>
                <a:gridCol w="643582"/>
                <a:gridCol w="582508"/>
                <a:gridCol w="612060"/>
                <a:gridCol w="612060"/>
              </a:tblGrid>
              <a:tr h="107408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100 level</a:t>
                      </a:r>
                      <a:endParaRPr lang="en-N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250.131 Introduction to Human Health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214.101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Human Bioscience: Normal Body Function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250.100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Introduction to Communication in Health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251.100 </a:t>
                      </a:r>
                      <a:endParaRPr lang="en-N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Work and Health</a:t>
                      </a:r>
                      <a:endParaRPr lang="en-N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110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125309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200 level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250.231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Health Inequalities and Māori Health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214.212 Research Methods in the Health Sciences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250.205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Principles and Practices of Human Epidemiology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251.271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OSH 1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251.272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OSH 2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114.240 Organisational Behaviour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128.200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Healthy Workplace Design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252.201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Sleep, Circadian Rhythm and Shiftwork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110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71605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300 level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250.331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Health of Communities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250.301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Systems Thinking for Health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251.300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H &amp; S Auditing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251.372 Occupational Hygiene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128.300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Ergonomics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251.374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Project in OSH 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241.302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800">
                          <a:effectLst/>
                          <a:latin typeface="Calibri"/>
                          <a:ea typeface="Calibri"/>
                          <a:cs typeface="Times New Roman"/>
                        </a:rPr>
                        <a:t>Intervention Studies: </a:t>
                      </a:r>
                      <a:endParaRPr lang="en-N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NZ" sz="11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68572" marR="685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3E699FD-E543-442F-8FDC-F80170A8C37F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8569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628775"/>
            <a:ext cx="8229600" cy="576263"/>
          </a:xfrm>
          <a:noFill/>
        </p:spPr>
        <p:txBody>
          <a:bodyPr lIns="92075" tIns="46038" rIns="92075" bIns="46038" anchor="b"/>
          <a:lstStyle/>
          <a:p>
            <a:pPr eaLnBrk="1" hangingPunct="1"/>
            <a:r>
              <a:rPr lang="en-US" altLang="en-US" sz="2800" dirty="0" smtClean="0"/>
              <a:t>	</a:t>
            </a:r>
            <a:endParaRPr lang="en-US" altLang="en-US" sz="2800" b="1" dirty="0" smtClean="0"/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65212" y="2924944"/>
            <a:ext cx="8229600" cy="3417888"/>
          </a:xfrm>
          <a:noFill/>
        </p:spPr>
        <p:txBody>
          <a:bodyPr lIns="92075" tIns="46038" rIns="92075" bIns="46038"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US" altLang="en-US" sz="1800" dirty="0" smtClean="0"/>
              <a:t>	</a:t>
            </a:r>
            <a:endParaRPr lang="en-US" altLang="en-US" sz="2400" dirty="0" smtClean="0"/>
          </a:p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US" altLang="en-US" sz="2000" dirty="0" smtClean="0"/>
              <a:t>120 </a:t>
            </a:r>
            <a:r>
              <a:rPr lang="en-US" altLang="en-US" sz="2000" dirty="0" smtClean="0"/>
              <a:t>total </a:t>
            </a:r>
            <a:r>
              <a:rPr lang="en-US" altLang="en-US" sz="2000" dirty="0" smtClean="0"/>
              <a:t>credits, </a:t>
            </a:r>
            <a:r>
              <a:rPr lang="en-US" altLang="en-US" sz="2000" dirty="0" smtClean="0"/>
              <a:t>including three (3) from:</a:t>
            </a:r>
          </a:p>
          <a:p>
            <a:pPr marL="0" indent="0" algn="ctr" eaLnBrk="1" hangingPunct="1">
              <a:lnSpc>
                <a:spcPct val="80000"/>
              </a:lnSpc>
              <a:buNone/>
            </a:pPr>
            <a:r>
              <a:rPr lang="en-US" altLang="en-US" sz="2000" dirty="0" smtClean="0"/>
              <a:t>		</a:t>
            </a:r>
            <a:endParaRPr lang="en-US" altLang="en-US" sz="2000" dirty="0" smtClean="0"/>
          </a:p>
          <a:p>
            <a:pPr eaLnBrk="1" hangingPunct="1">
              <a:lnSpc>
                <a:spcPct val="80000"/>
              </a:lnSpc>
            </a:pPr>
            <a:r>
              <a:rPr lang="en-US" altLang="en-US" sz="2000" dirty="0" smtClean="0"/>
              <a:t>251.731 Advanced OSH</a:t>
            </a:r>
          </a:p>
          <a:p>
            <a:pPr eaLnBrk="1" hangingPunct="1">
              <a:lnSpc>
                <a:spcPct val="80000"/>
              </a:lnSpc>
            </a:pPr>
            <a:r>
              <a:rPr lang="en-US" altLang="en-US" sz="2000" dirty="0" smtClean="0"/>
              <a:t>251.773 Hazard Management</a:t>
            </a:r>
          </a:p>
          <a:p>
            <a:pPr eaLnBrk="1" hangingPunct="1">
              <a:lnSpc>
                <a:spcPct val="80000"/>
              </a:lnSpc>
            </a:pPr>
            <a:r>
              <a:rPr lang="en-US" altLang="en-US" sz="2000" dirty="0" smtClean="0"/>
              <a:t>251.772 Advanced Occupational Hygiene or</a:t>
            </a:r>
          </a:p>
          <a:p>
            <a:pPr eaLnBrk="1" hangingPunct="1">
              <a:lnSpc>
                <a:spcPct val="80000"/>
              </a:lnSpc>
            </a:pPr>
            <a:r>
              <a:rPr lang="en-US" altLang="en-US" sz="2000" dirty="0" smtClean="0"/>
              <a:t>251.770 H &amp; S Auditing</a:t>
            </a:r>
          </a:p>
          <a:p>
            <a:pPr eaLnBrk="1" hangingPunct="1">
              <a:lnSpc>
                <a:spcPct val="80000"/>
              </a:lnSpc>
            </a:pPr>
            <a:endParaRPr lang="en-US" altLang="en-US" sz="2000" dirty="0" smtClean="0"/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altLang="en-US" sz="2000" dirty="0" smtClean="0"/>
              <a:t>and an Advanced Research Methods Course</a:t>
            </a:r>
          </a:p>
          <a:p>
            <a:pPr marL="0" indent="0" eaLnBrk="1" hangingPunct="1">
              <a:lnSpc>
                <a:spcPct val="80000"/>
              </a:lnSpc>
              <a:buNone/>
            </a:pPr>
            <a:endParaRPr lang="en-US" altLang="en-US" sz="2000" dirty="0" smtClean="0"/>
          </a:p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altLang="en-US" sz="2000" dirty="0" smtClean="0"/>
              <a:t>		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altLang="en-US" sz="2000" dirty="0" smtClean="0"/>
              <a:t>		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467544" y="1628800"/>
            <a:ext cx="8424936" cy="15511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lang="en-US" altLang="en-US" sz="2800" b="1" dirty="0"/>
              <a:t>Postgraduate Diploma in Health –  Specialization in OHS </a:t>
            </a:r>
          </a:p>
          <a:p>
            <a:pPr algn="ctr">
              <a:lnSpc>
                <a:spcPct val="80000"/>
              </a:lnSpc>
            </a:pPr>
            <a:r>
              <a:rPr lang="en-US" altLang="en-US" sz="2800" b="1" dirty="0"/>
              <a:t>PG Dip </a:t>
            </a:r>
            <a:r>
              <a:rPr lang="en-US" altLang="en-US" sz="2800" b="1" dirty="0" err="1"/>
              <a:t>Hlth</a:t>
            </a:r>
            <a:r>
              <a:rPr lang="en-US" altLang="en-US" sz="2800" b="1" dirty="0"/>
              <a:t> (OHS)  </a:t>
            </a:r>
            <a:endParaRPr lang="en-US" altLang="en-US" sz="2800" dirty="0"/>
          </a:p>
          <a:p>
            <a:pPr algn="ctr">
              <a:lnSpc>
                <a:spcPct val="80000"/>
              </a:lnSpc>
            </a:pPr>
            <a:endParaRPr lang="en-US" altLang="en-US" sz="2000" dirty="0" smtClean="0"/>
          </a:p>
          <a:p>
            <a:pPr algn="ctr">
              <a:lnSpc>
                <a:spcPct val="80000"/>
              </a:lnSpc>
            </a:pPr>
            <a:r>
              <a:rPr lang="en-US" altLang="en-US" sz="2000" dirty="0" smtClean="0"/>
              <a:t>from </a:t>
            </a:r>
            <a:r>
              <a:rPr lang="en-US" altLang="en-US" sz="2000" dirty="0"/>
              <a:t>2018</a:t>
            </a:r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373322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683568" y="1628800"/>
            <a:ext cx="7772400" cy="1143000"/>
          </a:xfrm>
          <a:noFill/>
        </p:spPr>
        <p:txBody>
          <a:bodyPr lIns="92075" tIns="46038" rIns="92075" bIns="46038" anchor="b"/>
          <a:lstStyle/>
          <a:p>
            <a:pPr eaLnBrk="1" hangingPunct="1"/>
            <a:r>
              <a:rPr lang="en-US" altLang="en-US" sz="2800" b="1" dirty="0"/>
              <a:t>Master of Health (</a:t>
            </a:r>
            <a:r>
              <a:rPr lang="en-US" altLang="en-US" sz="2800" b="1" dirty="0" err="1" smtClean="0"/>
              <a:t>MHlth</a:t>
            </a:r>
            <a:r>
              <a:rPr lang="en-US" altLang="en-US" sz="2800" b="1" dirty="0" smtClean="0"/>
              <a:t>) and Master of Public </a:t>
            </a:r>
            <a:r>
              <a:rPr lang="en-US" altLang="en-US" sz="2800" b="1" dirty="0"/>
              <a:t>Health (MPH</a:t>
            </a:r>
            <a:r>
              <a:rPr lang="en-US" altLang="en-US" sz="2800" b="1" dirty="0" smtClean="0"/>
              <a:t>) – </a:t>
            </a:r>
            <a:r>
              <a:rPr lang="en-US" altLang="en-US" sz="2800" b="1" dirty="0" err="1"/>
              <a:t>S</a:t>
            </a:r>
            <a:r>
              <a:rPr lang="en-US" altLang="en-US" sz="2800" b="1" dirty="0" err="1" smtClean="0"/>
              <a:t>pecialisations</a:t>
            </a:r>
            <a:r>
              <a:rPr lang="en-US" altLang="en-US" sz="2800" b="1" dirty="0" smtClean="0"/>
              <a:t> in OHS</a:t>
            </a:r>
            <a:endParaRPr lang="en-US" altLang="en-US" sz="2800" b="1" dirty="0" smtClean="0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83496" y="2924944"/>
            <a:ext cx="7772400" cy="4114800"/>
          </a:xfrm>
          <a:noFill/>
        </p:spPr>
        <p:txBody>
          <a:bodyPr lIns="92075" tIns="46038" rIns="92075" bIns="46038"/>
          <a:lstStyle/>
          <a:p>
            <a:pPr eaLnBrk="1" hangingPunct="1">
              <a:buFontTx/>
              <a:buNone/>
            </a:pPr>
            <a:r>
              <a:rPr lang="en-US" altLang="en-US" sz="2400" dirty="0" smtClean="0"/>
              <a:t>		</a:t>
            </a:r>
            <a:endParaRPr lang="en-US" altLang="en-US" sz="2400" dirty="0" smtClean="0"/>
          </a:p>
          <a:p>
            <a:pPr eaLnBrk="1" hangingPunct="1">
              <a:buFontTx/>
              <a:buNone/>
            </a:pPr>
            <a:r>
              <a:rPr lang="en-US" altLang="en-US" sz="2400" dirty="0" smtClean="0"/>
              <a:t>		180 Credits, including:</a:t>
            </a:r>
          </a:p>
          <a:p>
            <a:pPr eaLnBrk="1" hangingPunct="1">
              <a:buFontTx/>
              <a:buNone/>
            </a:pPr>
            <a:r>
              <a:rPr lang="en-US" altLang="en-US" sz="2400" dirty="0"/>
              <a:t>	</a:t>
            </a:r>
            <a:r>
              <a:rPr lang="en-US" altLang="en-US" sz="2400" dirty="0" smtClean="0"/>
              <a:t>		251.731 </a:t>
            </a:r>
            <a:r>
              <a:rPr lang="en-US" altLang="en-US" sz="2400" dirty="0" smtClean="0"/>
              <a:t>Advanced OSH</a:t>
            </a:r>
          </a:p>
          <a:p>
            <a:pPr eaLnBrk="1" hangingPunct="1">
              <a:buFontTx/>
              <a:buNone/>
            </a:pPr>
            <a:r>
              <a:rPr lang="en-US" altLang="en-US" sz="2400" dirty="0" smtClean="0"/>
              <a:t>		</a:t>
            </a:r>
            <a:r>
              <a:rPr lang="en-US" altLang="en-US" sz="2400" dirty="0" smtClean="0"/>
              <a:t>	251.773 </a:t>
            </a:r>
            <a:r>
              <a:rPr lang="en-US" altLang="en-US" sz="2400" dirty="0" smtClean="0"/>
              <a:t>Hazard Management</a:t>
            </a:r>
          </a:p>
          <a:p>
            <a:pPr eaLnBrk="1" hangingPunct="1">
              <a:buFontTx/>
              <a:buNone/>
            </a:pPr>
            <a:r>
              <a:rPr lang="en-US" altLang="en-US" sz="2400" dirty="0" smtClean="0"/>
              <a:t>		</a:t>
            </a:r>
            <a:r>
              <a:rPr lang="en-US" altLang="en-US" sz="2400" dirty="0" smtClean="0"/>
              <a:t>	251.772 </a:t>
            </a:r>
            <a:r>
              <a:rPr lang="en-US" altLang="en-US" sz="2400" dirty="0" smtClean="0"/>
              <a:t>Advanced Occupational Hygiene</a:t>
            </a:r>
          </a:p>
          <a:p>
            <a:pPr marL="457200" lvl="1" indent="0" eaLnBrk="1" hangingPunct="1">
              <a:buNone/>
            </a:pPr>
            <a:r>
              <a:rPr lang="en-US" altLang="en-US" sz="2000" dirty="0" smtClean="0"/>
              <a:t>		And a research </a:t>
            </a:r>
            <a:r>
              <a:rPr lang="en-US" altLang="en-US" sz="2000" dirty="0" smtClean="0"/>
              <a:t>dissertation/thesis.</a:t>
            </a:r>
          </a:p>
          <a:p>
            <a:pPr eaLnBrk="1" hangingPunct="1"/>
            <a:endParaRPr lang="en-US" altLang="en-US" sz="2400" b="1" dirty="0" smtClean="0"/>
          </a:p>
          <a:p>
            <a:pPr algn="ctr" eaLnBrk="1" hangingPunct="1">
              <a:buFontTx/>
              <a:buNone/>
            </a:pPr>
            <a:endParaRPr lang="en-US" altLang="en-US" sz="2800" b="1" dirty="0" smtClean="0"/>
          </a:p>
          <a:p>
            <a:pPr algn="ctr" eaLnBrk="1" hangingPunct="1">
              <a:buFontTx/>
              <a:buNone/>
            </a:pPr>
            <a:endParaRPr lang="en-US" altLang="en-US" sz="2800" b="1" dirty="0" smtClean="0"/>
          </a:p>
        </p:txBody>
      </p:sp>
    </p:spTree>
    <p:extLst>
      <p:ext uri="{BB962C8B-B14F-4D97-AF65-F5344CB8AC3E}">
        <p14:creationId xmlns:p14="http://schemas.microsoft.com/office/powerpoint/2010/main" val="1131486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235</TotalTime>
  <Words>376</Words>
  <Application>Microsoft Office PowerPoint</Application>
  <PresentationFormat>On-screen Show (4:3)</PresentationFormat>
  <Paragraphs>148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12</vt:i4>
      </vt:variant>
    </vt:vector>
  </HeadingPairs>
  <TitlesOfParts>
    <vt:vector size="14" baseType="lpstr">
      <vt:lpstr>1_Office Theme</vt:lpstr>
      <vt:lpstr>Office Theme</vt:lpstr>
      <vt:lpstr>THE OSH PROGRAMME AT MASSEY UNIVERSITY</vt:lpstr>
      <vt:lpstr> </vt:lpstr>
      <vt:lpstr> </vt:lpstr>
      <vt:lpstr>      Graduate Diploma in Occupational Safety and Health - Grad Dip (OSH) College of Health </vt:lpstr>
      <vt:lpstr>IOSH(UK) Accreditation </vt:lpstr>
      <vt:lpstr>OHS Major in Bachelor of Health Science BHlthSc College of Health </vt:lpstr>
      <vt:lpstr>B Hlth Sc (major in OHS)</vt:lpstr>
      <vt:lpstr> </vt:lpstr>
      <vt:lpstr>Master of Health (MHlth) and Master of Public Health (MPH) – Specialisations in OHS</vt:lpstr>
      <vt:lpstr>PowerPoint Presentation</vt:lpstr>
      <vt:lpstr>Doctoral Programme</vt:lpstr>
      <vt:lpstr>Continuing Professional Development</vt:lpstr>
    </vt:vector>
  </TitlesOfParts>
  <Company>Massey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OSH PROGRAMME AT MASSEY UNIVERSITY</dc:title>
  <dc:creator>Laird, Ian</dc:creator>
  <cp:lastModifiedBy>Legg, Stephen</cp:lastModifiedBy>
  <cp:revision>9</cp:revision>
  <dcterms:created xsi:type="dcterms:W3CDTF">2017-04-19T00:11:47Z</dcterms:created>
  <dcterms:modified xsi:type="dcterms:W3CDTF">2017-04-20T00:46:37Z</dcterms:modified>
</cp:coreProperties>
</file>

<file path=docProps/thumbnail.jpeg>
</file>