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slideLayouts/slideLayout7.xml" ContentType="application/vnd.openxmlformats-officedocument.presentationml.slideLayout+xml"/>
  <Override PartName="/ppt/theme/theme7.xml" ContentType="application/vnd.openxmlformats-officedocument.theme+xml"/>
  <Override PartName="/ppt/slideLayouts/slideLayout8.xml" ContentType="application/vnd.openxmlformats-officedocument.presentationml.slideLayout+xml"/>
  <Override PartName="/ppt/theme/theme8.xml" ContentType="application/vnd.openxmlformats-officedocument.theme+xml"/>
  <Override PartName="/ppt/slideLayouts/slideLayout9.xml" ContentType="application/vnd.openxmlformats-officedocument.presentationml.slideLayout+xml"/>
  <Override PartName="/ppt/theme/theme9.xml" ContentType="application/vnd.openxmlformats-officedocument.theme+xml"/>
  <Override PartName="/ppt/slideLayouts/slideLayout10.xml" ContentType="application/vnd.openxmlformats-officedocument.presentationml.slideLayout+xml"/>
  <Override PartName="/ppt/theme/theme10.xml" ContentType="application/vnd.openxmlformats-officedocument.theme+xml"/>
  <Override PartName="/ppt/slideLayouts/slideLayout11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  <p:sldMasterId id="2147483930" r:id="rId2"/>
    <p:sldMasterId id="2147483661" r:id="rId3"/>
    <p:sldMasterId id="2147483679" r:id="rId4"/>
    <p:sldMasterId id="2147483703" r:id="rId5"/>
    <p:sldMasterId id="2147483689" r:id="rId6"/>
    <p:sldMasterId id="2147483669" r:id="rId7"/>
    <p:sldMasterId id="2147483926" r:id="rId8"/>
    <p:sldMasterId id="2147483928" r:id="rId9"/>
    <p:sldMasterId id="2147483701" r:id="rId10"/>
    <p:sldMasterId id="2147483889" r:id="rId11"/>
  </p:sldMasterIdLst>
  <p:notesMasterIdLst>
    <p:notesMasterId r:id="rId23"/>
  </p:notesMasterIdLst>
  <p:handoutMasterIdLst>
    <p:handoutMasterId r:id="rId24"/>
  </p:handoutMasterIdLst>
  <p:sldIdLst>
    <p:sldId id="257" r:id="rId12"/>
    <p:sldId id="272" r:id="rId13"/>
    <p:sldId id="270" r:id="rId14"/>
    <p:sldId id="275" r:id="rId15"/>
    <p:sldId id="274" r:id="rId16"/>
    <p:sldId id="277" r:id="rId17"/>
    <p:sldId id="278" r:id="rId18"/>
    <p:sldId id="280" r:id="rId19"/>
    <p:sldId id="281" r:id="rId20"/>
    <p:sldId id="279" r:id="rId21"/>
    <p:sldId id="282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1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90" d="100"/>
          <a:sy n="90" d="100"/>
        </p:scale>
        <p:origin x="-816" y="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3FAF36-C126-4CD6-B926-C2CC9CAC73C2}" type="datetimeFigureOut">
              <a:rPr lang="en-NZ" smtClean="0"/>
              <a:t>4/05/2017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9A05B7-AB96-407E-A317-A55B19BCEC3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244743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cs typeface="+mn-cs"/>
              </a:defRPr>
            </a:lvl1pPr>
          </a:lstStyle>
          <a:p>
            <a:pPr>
              <a:defRPr/>
            </a:pPr>
            <a:fld id="{7CF95401-C8FE-804B-83E2-5318579333E7}" type="datetimeFigureOut">
              <a:rPr lang="en-GB"/>
              <a:pPr>
                <a:defRPr/>
              </a:pPr>
              <a:t>04/05/2017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cs typeface="+mn-cs"/>
              </a:defRPr>
            </a:lvl1pPr>
          </a:lstStyle>
          <a:p>
            <a:pPr>
              <a:defRPr/>
            </a:pPr>
            <a:fld id="{502AEA54-8D33-0647-AC74-F38758DA81C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24181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02AEA54-8D33-0647-AC74-F38758DA81CD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338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57200" y="1981201"/>
            <a:ext cx="8229599" cy="4038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dirty="0" smtClean="0"/>
              <a:t>Click to enter text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066800" y="990600"/>
            <a:ext cx="6858000" cy="8382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7724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44035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ew-NZ)Rev)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9075" y="6094413"/>
            <a:ext cx="1117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2958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562600" y="1036638"/>
            <a:ext cx="3276600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57200" y="1981201"/>
            <a:ext cx="8229599" cy="4038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dirty="0" smtClean="0"/>
              <a:t>Click to enter text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83180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57200" y="1981201"/>
            <a:ext cx="8229599" cy="4038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dirty="0" smtClean="0"/>
              <a:t>Click to enter text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GB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28600" y="762000"/>
            <a:ext cx="3505200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0467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57200" y="1981201"/>
            <a:ext cx="8229599" cy="4038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dirty="0" smtClean="0"/>
              <a:t>Click to enter text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GB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562600" y="1036638"/>
            <a:ext cx="3276600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8585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57200" y="1981201"/>
            <a:ext cx="8229599" cy="4038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dirty="0" smtClean="0"/>
              <a:t>Click to enter text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28600" y="762000"/>
            <a:ext cx="3505200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6113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57200" y="1600200"/>
            <a:ext cx="8382000" cy="4419601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dirty="0" smtClean="0"/>
              <a:t>Click to enter text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38032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562600" y="1036638"/>
            <a:ext cx="3276600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42261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562600" y="1036638"/>
            <a:ext cx="3276600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5231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28600" y="762000"/>
            <a:ext cx="3505200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4900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3.emf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image" Target="../media/image3.emf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.png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New-NZ)Rev)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6119813"/>
            <a:ext cx="1117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9" descr="MUN38896 MasseyLogoUniNZ_CMYKrev.ai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1400" y="63500"/>
            <a:ext cx="16256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6674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MYK_WB_RIGH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2800" y="-15875"/>
            <a:ext cx="202406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New-NZ)Rev)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6119813"/>
            <a:ext cx="1117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tx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MYK_WB_LEF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2863" y="-23813"/>
            <a:ext cx="2024063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tx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Slash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960438"/>
            <a:ext cx="3851275" cy="109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MUN38896 MasseyLogoUniNZ_CMYKrev.ai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1400" y="63500"/>
            <a:ext cx="16256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New-NZ)Rev)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6119813"/>
            <a:ext cx="1117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5724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1" r:id="rId1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Slash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79450"/>
            <a:ext cx="3851275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9" descr="MUN38896 MasseyLogoUniNZ_CMYKrev.ai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1400" y="63500"/>
            <a:ext cx="16256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" descr="New-NZ)Rev)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6119813"/>
            <a:ext cx="1117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MYK_WB_RIGH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2800" y="-15875"/>
            <a:ext cx="202406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 descr="Slash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960438"/>
            <a:ext cx="3851275" cy="109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 descr="New-NZ)Rev)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6119813"/>
            <a:ext cx="1117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MYK_WB_RIGH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2800" y="-15875"/>
            <a:ext cx="202406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 descr="Slash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79450"/>
            <a:ext cx="3851275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 descr="New-NZ)Rev)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6119813"/>
            <a:ext cx="1117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MYK_WB_RIGH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2800" y="-15875"/>
            <a:ext cx="202406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 descr="New-NZ)Rev)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6119813"/>
            <a:ext cx="1117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5" r:id="rId1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tx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7" descr="Slash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960438"/>
            <a:ext cx="3851275" cy="109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" descr="CMYK_WB_RIGH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2800" y="-15875"/>
            <a:ext cx="202406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4" descr="New-NZ)Rev)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6119813"/>
            <a:ext cx="1117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Slash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960438"/>
            <a:ext cx="3851275" cy="109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8038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7" r:id="rId1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MYK_WB_RIGH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2800" y="-15875"/>
            <a:ext cx="202406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 descr="Slash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79450"/>
            <a:ext cx="3851275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 descr="New-NZ)Rev)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6119813"/>
            <a:ext cx="1117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863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179512" y="620688"/>
            <a:ext cx="8856984" cy="5904656"/>
          </a:xfrm>
        </p:spPr>
        <p:txBody>
          <a:bodyPr/>
          <a:lstStyle/>
          <a:p>
            <a:pPr marL="0" indent="0" algn="ctr">
              <a:buNone/>
            </a:pPr>
            <a:endParaRPr lang="en-NZ" sz="1600" b="1" dirty="0" smtClean="0">
              <a:solidFill>
                <a:srgbClr val="FFFF00"/>
              </a:solidFill>
            </a:endParaRPr>
          </a:p>
          <a:p>
            <a:pPr marL="0" indent="0" algn="ctr">
              <a:buNone/>
            </a:pPr>
            <a:r>
              <a:rPr lang="en-NZ" sz="4400" b="1" dirty="0" smtClean="0">
                <a:solidFill>
                  <a:schemeClr val="bg1">
                    <a:lumMod val="95000"/>
                  </a:schemeClr>
                </a:solidFill>
              </a:rPr>
              <a:t>Use of the ACC ‘Moving and </a:t>
            </a:r>
            <a:r>
              <a:rPr lang="en-NZ" sz="4400" b="1" dirty="0">
                <a:solidFill>
                  <a:schemeClr val="bg1">
                    <a:lumMod val="95000"/>
                  </a:schemeClr>
                </a:solidFill>
              </a:rPr>
              <a:t>H</a:t>
            </a:r>
            <a:r>
              <a:rPr lang="en-NZ" sz="4400" b="1" dirty="0" smtClean="0">
                <a:solidFill>
                  <a:schemeClr val="bg1">
                    <a:lumMod val="95000"/>
                  </a:schemeClr>
                </a:solidFill>
              </a:rPr>
              <a:t>andling People </a:t>
            </a:r>
            <a:r>
              <a:rPr lang="en-NZ" sz="4400" b="1" dirty="0" smtClean="0">
                <a:solidFill>
                  <a:schemeClr val="bg1">
                    <a:lumMod val="95000"/>
                  </a:schemeClr>
                </a:solidFill>
              </a:rPr>
              <a:t>Guidelines</a:t>
            </a:r>
            <a:r>
              <a:rPr lang="en-NZ" sz="4400" b="1" dirty="0" smtClean="0">
                <a:solidFill>
                  <a:schemeClr val="bg1">
                    <a:lumMod val="95000"/>
                  </a:schemeClr>
                </a:solidFill>
              </a:rPr>
              <a:t>, 2012 </a:t>
            </a:r>
          </a:p>
          <a:p>
            <a:pPr marL="0" indent="0" algn="ctr">
              <a:buNone/>
            </a:pPr>
            <a:r>
              <a:rPr lang="en-NZ" sz="4800" b="1" dirty="0" smtClean="0">
                <a:solidFill>
                  <a:schemeClr val="bg1">
                    <a:lumMod val="95000"/>
                  </a:schemeClr>
                </a:solidFill>
              </a:rPr>
              <a:t>- </a:t>
            </a:r>
            <a:r>
              <a:rPr lang="en-NZ" sz="4400" b="1" dirty="0" smtClean="0">
                <a:solidFill>
                  <a:schemeClr val="bg1">
                    <a:lumMod val="95000"/>
                  </a:schemeClr>
                </a:solidFill>
              </a:rPr>
              <a:t>Results from a national survey</a:t>
            </a:r>
            <a:endParaRPr lang="en-NZ" sz="2000" dirty="0" smtClean="0">
              <a:solidFill>
                <a:schemeClr val="bg1">
                  <a:lumMod val="95000"/>
                </a:schemeClr>
              </a:solidFill>
            </a:endParaRPr>
          </a:p>
          <a:p>
            <a:pPr marL="0" indent="0" algn="ctr">
              <a:buNone/>
            </a:pPr>
            <a:endParaRPr lang="en-NZ" dirty="0" smtClean="0">
              <a:solidFill>
                <a:schemeClr val="bg1">
                  <a:lumMod val="95000"/>
                </a:schemeClr>
              </a:solidFill>
            </a:endParaRPr>
          </a:p>
          <a:p>
            <a:pPr marL="0" indent="0" algn="ctr">
              <a:buNone/>
            </a:pPr>
            <a:r>
              <a:rPr lang="en-NZ" dirty="0" smtClean="0">
                <a:solidFill>
                  <a:schemeClr val="bg1">
                    <a:lumMod val="95000"/>
                  </a:schemeClr>
                </a:solidFill>
              </a:rPr>
              <a:t>Mark Lidegaard</a:t>
            </a:r>
          </a:p>
          <a:p>
            <a:pPr marL="0" indent="0" algn="ctr">
              <a:buNone/>
            </a:pPr>
            <a:endParaRPr lang="en-NZ" sz="1100" dirty="0" smtClean="0"/>
          </a:p>
          <a:p>
            <a:pPr marL="0" indent="0" algn="ctr">
              <a:buNone/>
            </a:pPr>
            <a:r>
              <a:rPr lang="en-NZ" sz="1600" dirty="0" smtClean="0"/>
              <a:t>Centre </a:t>
            </a:r>
            <a:r>
              <a:rPr lang="en-NZ" sz="1600" dirty="0"/>
              <a:t>for Ergonomics, Occupational Health and Safety</a:t>
            </a:r>
          </a:p>
          <a:p>
            <a:pPr marL="0" indent="0" algn="ctr">
              <a:buNone/>
            </a:pPr>
            <a:r>
              <a:rPr lang="en-NZ" sz="1600" dirty="0"/>
              <a:t>School of Public Health</a:t>
            </a:r>
          </a:p>
          <a:p>
            <a:pPr marL="0" indent="0" algn="ctr">
              <a:buNone/>
            </a:pPr>
            <a:r>
              <a:rPr lang="en-NZ" sz="1600" dirty="0"/>
              <a:t>College of Health</a:t>
            </a:r>
          </a:p>
          <a:p>
            <a:pPr marL="0" indent="0" algn="ctr">
              <a:buNone/>
            </a:pPr>
            <a:endParaRPr lang="en-NZ" dirty="0">
              <a:solidFill>
                <a:srgbClr val="FFFF00"/>
              </a:solidFill>
            </a:endParaRP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26125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5503754"/>
              </p:ext>
            </p:extLst>
          </p:nvPr>
        </p:nvGraphicFramePr>
        <p:xfrm>
          <a:off x="1021443" y="1671645"/>
          <a:ext cx="7078949" cy="494002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35331"/>
                <a:gridCol w="462362"/>
                <a:gridCol w="575079"/>
                <a:gridCol w="462362"/>
                <a:gridCol w="624292"/>
                <a:gridCol w="462362"/>
                <a:gridCol w="964016"/>
                <a:gridCol w="462362"/>
                <a:gridCol w="341716"/>
                <a:gridCol w="526961"/>
                <a:gridCol w="262106"/>
              </a:tblGrid>
              <a:tr h="3171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Section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 anchor="ctr"/>
                </a:tc>
                <a:tc grid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Public hospitals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 anchor="ctr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Private hospitals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 anchor="ctr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Aged &amp; Residential care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 anchor="ctr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Home care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 anchor="ctr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Hospice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 anchor="ctr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348520">
                <a:tc>
                  <a:txBody>
                    <a:bodyPr/>
                    <a:lstStyle/>
                    <a:p>
                      <a:endParaRPr lang="en-NZ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1203" marR="6120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F*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(P</a:t>
                      </a:r>
                      <a:r>
                        <a:rPr lang="en-NZ" sz="900" baseline="30000">
                          <a:effectLst/>
                        </a:rPr>
                        <a:t>#</a:t>
                      </a:r>
                      <a:r>
                        <a:rPr lang="en-NZ" sz="900">
                          <a:effectLst/>
                        </a:rPr>
                        <a:t>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n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F*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(P</a:t>
                      </a:r>
                      <a:r>
                        <a:rPr lang="en-NZ" sz="900" baseline="30000">
                          <a:effectLst/>
                        </a:rPr>
                        <a:t>#</a:t>
                      </a:r>
                      <a:r>
                        <a:rPr lang="en-NZ" sz="900">
                          <a:effectLst/>
                        </a:rPr>
                        <a:t>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n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F*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(P</a:t>
                      </a:r>
                      <a:r>
                        <a:rPr lang="en-NZ" sz="900" baseline="30000">
                          <a:effectLst/>
                        </a:rPr>
                        <a:t>#</a:t>
                      </a:r>
                      <a:r>
                        <a:rPr lang="en-NZ" sz="900">
                          <a:effectLst/>
                        </a:rPr>
                        <a:t>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n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F*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(P</a:t>
                      </a:r>
                      <a:r>
                        <a:rPr lang="en-NZ" sz="900" baseline="30000">
                          <a:effectLst/>
                        </a:rPr>
                        <a:t>#</a:t>
                      </a:r>
                      <a:r>
                        <a:rPr lang="en-NZ" sz="900">
                          <a:effectLst/>
                        </a:rPr>
                        <a:t>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n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F*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(P</a:t>
                      </a:r>
                      <a:r>
                        <a:rPr lang="en-NZ" sz="900" baseline="30000">
                          <a:effectLst/>
                        </a:rPr>
                        <a:t>#</a:t>
                      </a:r>
                      <a:r>
                        <a:rPr lang="en-NZ" sz="900">
                          <a:effectLst/>
                        </a:rPr>
                        <a:t>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n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 anchor="ctr"/>
                </a:tc>
              </a:tr>
              <a:tr h="2502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1: Introduction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22</a:t>
                      </a:r>
                      <a:endParaRPr lang="en-NZ" sz="1100" dirty="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(50.0)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44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5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(29.4)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17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18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(42.9)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42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(21.1)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19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(33.3)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6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</a:tr>
              <a:tr h="2502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2: Why MHP programmes are needed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45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(65.2)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69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14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(66.7)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21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46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(71.9)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64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16</a:t>
                      </a:r>
                      <a:endParaRPr lang="en-NZ" sz="1100" dirty="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(66.7)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24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8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(80.0)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10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</a:tr>
              <a:tr h="2502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3: Risk assessment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53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(62.4)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85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20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(64.5)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31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52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(63.4)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82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16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(59.3)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27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11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(84.6)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13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</a:tr>
              <a:tr h="2502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4: Techniques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69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(71.9)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96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25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(73.5)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34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70</a:t>
                      </a:r>
                      <a:endParaRPr lang="en-NZ" sz="1100" dirty="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(76.9)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91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17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(63.0)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27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10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(83.3)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12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</a:tr>
              <a:tr h="2502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5: Training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52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(71.2)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73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20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(76.9)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26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53</a:t>
                      </a:r>
                      <a:endParaRPr lang="en-NZ" sz="1100" dirty="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(72.6)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73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13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(59.1)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22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9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(81.8)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11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</a:tr>
              <a:tr h="2502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6: Organising training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28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(73.7)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38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12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(66.7)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18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37</a:t>
                      </a:r>
                      <a:endParaRPr lang="en-NZ" sz="1100" dirty="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(74.0)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50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12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(70.6)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17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7</a:t>
                      </a:r>
                      <a:endParaRPr lang="en-NZ" sz="1100" dirty="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(87.5)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8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</a:tr>
              <a:tr h="2502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7: Equipment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65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(69.9)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93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15</a:t>
                      </a:r>
                      <a:endParaRPr lang="en-NZ" sz="1100" dirty="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(55.6)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27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46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(57.5)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80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10</a:t>
                      </a:r>
                      <a:endParaRPr lang="en-NZ" sz="1100" dirty="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(38.5)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26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8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(72.7)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11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</a:tr>
              <a:tr h="2502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8: Equipment management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32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(65.3)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49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9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(69.2)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13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32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(66.7)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48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6</a:t>
                      </a:r>
                      <a:endParaRPr lang="en-NZ" sz="1100" dirty="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(50.0)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12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7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(100.0)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7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</a:tr>
              <a:tr h="2502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9: Facility design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18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(75.0)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24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(33.3)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9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11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(45.8)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24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3</a:t>
                      </a:r>
                      <a:endParaRPr lang="en-NZ" sz="1100" dirty="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(42.9)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7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(42.9)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7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</a:tr>
              <a:tr h="2502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10: Policy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16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(61.5)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26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10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(71.4)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14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26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(74.3)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35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6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(60.0)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10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7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(100.0)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7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</a:tr>
              <a:tr h="2502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11: Workplace culture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33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(64.7)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51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8</a:t>
                      </a:r>
                      <a:endParaRPr lang="en-NZ" sz="1100" dirty="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(57.1)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14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26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(57.8)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45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5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(45.5)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11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6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(85.7)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7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</a:tr>
              <a:tr h="2502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12: Monitoring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25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(61.0)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41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9</a:t>
                      </a:r>
                      <a:endParaRPr lang="en-NZ" sz="1100" dirty="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(56.3)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16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30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(69.8)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43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8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(61.5)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13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6</a:t>
                      </a:r>
                      <a:endParaRPr lang="en-NZ" sz="1100" dirty="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(75.0)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8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</a:tr>
              <a:tr h="2502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13: Auditing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22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(68.8)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32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10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(71.4)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14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28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(75.7)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37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6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(66.7)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9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6</a:t>
                      </a:r>
                      <a:endParaRPr lang="en-NZ" sz="1100" dirty="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(85.7)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7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</a:tr>
              <a:tr h="2502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14: Bariatric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43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(75.4)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57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11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(68.8)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16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21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(63.6)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33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6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(60.0)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10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5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(71.4)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7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1203" marR="61203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308304" y="2946430"/>
            <a:ext cx="792088" cy="30777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NZ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7308304" y="3265239"/>
            <a:ext cx="792088" cy="30777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NZ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7308304" y="3573016"/>
            <a:ext cx="792088" cy="30777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NZ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7308304" y="2329135"/>
            <a:ext cx="792088" cy="30777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NZ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7308304" y="4777407"/>
            <a:ext cx="792088" cy="30777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NZ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5076056" y="2329135"/>
            <a:ext cx="1440160" cy="30777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NZ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5076056" y="4777407"/>
            <a:ext cx="1440160" cy="30777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NZ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5076056" y="3254207"/>
            <a:ext cx="1440160" cy="30777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NZ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5076056" y="5085184"/>
            <a:ext cx="1440160" cy="276999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NZ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5084708" y="6021288"/>
            <a:ext cx="1440160" cy="276999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NZ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3995936" y="2329135"/>
            <a:ext cx="1088772" cy="30777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NZ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3995936" y="4777407"/>
            <a:ext cx="1088772" cy="30777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NZ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3995936" y="3245494"/>
            <a:ext cx="1080120" cy="30777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NZ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3995936" y="3553271"/>
            <a:ext cx="1080120" cy="30777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NZ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6516216" y="3861048"/>
            <a:ext cx="792088" cy="30777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NZ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6516216" y="2329135"/>
            <a:ext cx="792088" cy="30777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NZ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6516216" y="4777407"/>
            <a:ext cx="792088" cy="30777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NZ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2987824" y="4777407"/>
            <a:ext cx="1008112" cy="30777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NZ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2987824" y="6289575"/>
            <a:ext cx="1008112" cy="30777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NZ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2987824" y="3861048"/>
            <a:ext cx="1008112" cy="30777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NZ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6516216" y="4201343"/>
            <a:ext cx="792088" cy="30777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NZ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2987824" y="2329135"/>
            <a:ext cx="1016764" cy="30777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NZ" sz="1400" dirty="0"/>
          </a:p>
        </p:txBody>
      </p:sp>
      <p:sp>
        <p:nvSpPr>
          <p:cNvPr id="3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7504" y="692696"/>
            <a:ext cx="8928992" cy="838200"/>
          </a:xfrm>
        </p:spPr>
        <p:txBody>
          <a:bodyPr/>
          <a:lstStyle/>
          <a:p>
            <a:r>
              <a:rPr lang="en-NZ" sz="2800" dirty="0"/>
              <a:t>Change after use of a specific section of the MHPG </a:t>
            </a:r>
            <a:r>
              <a:rPr lang="en-NZ" sz="2800" dirty="0" smtClean="0"/>
              <a:t>based on </a:t>
            </a:r>
            <a:r>
              <a:rPr lang="en-NZ" sz="2800" dirty="0"/>
              <a:t>sectors</a:t>
            </a:r>
            <a:endParaRPr lang="en-NZ" sz="2400" dirty="0"/>
          </a:p>
        </p:txBody>
      </p:sp>
      <p:sp>
        <p:nvSpPr>
          <p:cNvPr id="31" name="TextBox 30"/>
          <p:cNvSpPr txBox="1"/>
          <p:nvPr/>
        </p:nvSpPr>
        <p:spPr>
          <a:xfrm>
            <a:off x="3995936" y="5085184"/>
            <a:ext cx="1080120" cy="276999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NZ" sz="1200" dirty="0"/>
          </a:p>
        </p:txBody>
      </p:sp>
    </p:spTree>
    <p:extLst>
      <p:ext uri="{BB962C8B-B14F-4D97-AF65-F5344CB8AC3E}">
        <p14:creationId xmlns:p14="http://schemas.microsoft.com/office/powerpoint/2010/main" val="705821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4"/>
          </p:nvPr>
        </p:nvSpPr>
        <p:spPr>
          <a:xfrm>
            <a:off x="457200" y="1628800"/>
            <a:ext cx="8229599" cy="4038600"/>
          </a:xfrm>
        </p:spPr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RISK ASSESSMENT </a:t>
            </a:r>
            <a:r>
              <a:rPr lang="en-GB" dirty="0" smtClean="0"/>
              <a:t>Change </a:t>
            </a:r>
            <a:r>
              <a:rPr lang="en-GB" dirty="0"/>
              <a:t>in risk </a:t>
            </a:r>
            <a:r>
              <a:rPr lang="en-GB" dirty="0" smtClean="0"/>
              <a:t>assessment procedures. Also other </a:t>
            </a:r>
            <a:r>
              <a:rPr lang="en-GB" dirty="0"/>
              <a:t>people’s awareness or knowledge </a:t>
            </a:r>
            <a:r>
              <a:rPr lang="en-GB" dirty="0" smtClean="0"/>
              <a:t>as well as </a:t>
            </a:r>
            <a:r>
              <a:rPr lang="en-GB" dirty="0"/>
              <a:t>improved safety</a:t>
            </a:r>
            <a:r>
              <a:rPr lang="en-GB" dirty="0" smtClean="0"/>
              <a:t>.</a:t>
            </a:r>
            <a:endParaRPr lang="en-NZ" dirty="0"/>
          </a:p>
          <a:p>
            <a:r>
              <a:rPr lang="en-GB" dirty="0" smtClean="0">
                <a:solidFill>
                  <a:srgbClr val="FFFF00"/>
                </a:solidFill>
              </a:rPr>
              <a:t>TECHNIQUE </a:t>
            </a:r>
            <a:r>
              <a:rPr lang="en-GB" dirty="0" smtClean="0"/>
              <a:t>Change in </a:t>
            </a:r>
            <a:r>
              <a:rPr lang="en-GB" dirty="0"/>
              <a:t>Training and </a:t>
            </a:r>
            <a:r>
              <a:rPr lang="en-GB" dirty="0" smtClean="0"/>
              <a:t>MHP practice. Further an </a:t>
            </a:r>
            <a:r>
              <a:rPr lang="en-GB" dirty="0"/>
              <a:t>improved safety.</a:t>
            </a:r>
            <a:endParaRPr lang="en-NZ" dirty="0"/>
          </a:p>
          <a:p>
            <a:r>
              <a:rPr lang="en-GB" dirty="0" smtClean="0">
                <a:solidFill>
                  <a:srgbClr val="FFFF00"/>
                </a:solidFill>
              </a:rPr>
              <a:t>TRAINING</a:t>
            </a:r>
            <a:r>
              <a:rPr lang="en-GB" b="1" dirty="0" smtClean="0">
                <a:solidFill>
                  <a:srgbClr val="FFFF00"/>
                </a:solidFill>
              </a:rPr>
              <a:t> </a:t>
            </a:r>
            <a:r>
              <a:rPr lang="en-GB" dirty="0" smtClean="0">
                <a:solidFill>
                  <a:srgbClr val="FFFF00"/>
                </a:solidFill>
              </a:rPr>
              <a:t>and ORGANISING TRAINING</a:t>
            </a:r>
            <a:r>
              <a:rPr lang="en-GB" dirty="0" smtClean="0"/>
              <a:t> Change in training procedures . Further change in other’s </a:t>
            </a:r>
            <a:r>
              <a:rPr lang="en-GB" dirty="0"/>
              <a:t>awareness or </a:t>
            </a:r>
            <a:r>
              <a:rPr lang="en-GB" dirty="0" smtClean="0"/>
              <a:t>knowledge</a:t>
            </a:r>
          </a:p>
          <a:p>
            <a:r>
              <a:rPr lang="en-GB" dirty="0" smtClean="0">
                <a:solidFill>
                  <a:srgbClr val="FFFF00"/>
                </a:solidFill>
              </a:rPr>
              <a:t>POLICY</a:t>
            </a:r>
            <a:r>
              <a:rPr lang="en-GB" dirty="0" smtClean="0"/>
              <a:t> Change in policies</a:t>
            </a:r>
            <a:endParaRPr lang="en-NZ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7504" y="692696"/>
            <a:ext cx="8928992" cy="838200"/>
          </a:xfrm>
        </p:spPr>
        <p:txBody>
          <a:bodyPr/>
          <a:lstStyle/>
          <a:p>
            <a:r>
              <a:rPr lang="en-NZ" sz="2800" dirty="0" smtClean="0"/>
              <a:t>Type of change after use </a:t>
            </a:r>
            <a:r>
              <a:rPr lang="en-NZ" sz="2800" dirty="0"/>
              <a:t>of </a:t>
            </a:r>
            <a:r>
              <a:rPr lang="en-NZ" sz="2800" dirty="0" smtClean="0"/>
              <a:t>a section </a:t>
            </a:r>
            <a:r>
              <a:rPr lang="en-NZ" sz="2800" dirty="0"/>
              <a:t>in the </a:t>
            </a:r>
            <a:r>
              <a:rPr lang="en-NZ" sz="2800" dirty="0" smtClean="0"/>
              <a:t>MHPG</a:t>
            </a:r>
            <a:endParaRPr lang="en-NZ" sz="2400" dirty="0"/>
          </a:p>
        </p:txBody>
      </p:sp>
    </p:spTree>
    <p:extLst>
      <p:ext uri="{BB962C8B-B14F-4D97-AF65-F5344CB8AC3E}">
        <p14:creationId xmlns:p14="http://schemas.microsoft.com/office/powerpoint/2010/main" val="17753003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66800" y="692696"/>
            <a:ext cx="6858000" cy="838200"/>
          </a:xfrm>
        </p:spPr>
        <p:txBody>
          <a:bodyPr/>
          <a:lstStyle/>
          <a:p>
            <a:r>
              <a:rPr lang="en-NZ" dirty="0" smtClean="0"/>
              <a:t>The Questionnaire survey</a:t>
            </a:r>
            <a:endParaRPr lang="en-NZ" dirty="0"/>
          </a:p>
        </p:txBody>
      </p:sp>
      <p:sp>
        <p:nvSpPr>
          <p:cNvPr id="4" name="Oval 3"/>
          <p:cNvSpPr/>
          <p:nvPr/>
        </p:nvSpPr>
        <p:spPr>
          <a:xfrm>
            <a:off x="371261" y="2420888"/>
            <a:ext cx="1854770" cy="1584176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Public &amp;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Private Hospitals</a:t>
            </a:r>
          </a:p>
        </p:txBody>
      </p:sp>
      <p:sp>
        <p:nvSpPr>
          <p:cNvPr id="5" name="Oval 4"/>
          <p:cNvSpPr/>
          <p:nvPr/>
        </p:nvSpPr>
        <p:spPr>
          <a:xfrm>
            <a:off x="2524664" y="2420888"/>
            <a:ext cx="1854770" cy="1584176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Aged, Residential,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NZ" kern="0" dirty="0" smtClean="0">
                <a:solidFill>
                  <a:srgbClr val="1F497D">
                    <a:lumMod val="75000"/>
                  </a:srgbClr>
                </a:solidFill>
                <a:latin typeface="Calibri"/>
                <a:ea typeface="+mn-ea"/>
                <a:cs typeface="+mn-cs"/>
              </a:rPr>
              <a:t>Home &amp; Community</a:t>
            </a:r>
            <a:r>
              <a:rPr kumimoji="0" lang="en-NZ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Care</a:t>
            </a:r>
          </a:p>
        </p:txBody>
      </p:sp>
      <p:sp>
        <p:nvSpPr>
          <p:cNvPr id="6" name="Oval 5"/>
          <p:cNvSpPr/>
          <p:nvPr/>
        </p:nvSpPr>
        <p:spPr>
          <a:xfrm>
            <a:off x="4619733" y="2420888"/>
            <a:ext cx="1854770" cy="1584176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Education, Equipment &amp; Facility </a:t>
            </a:r>
            <a:r>
              <a:rPr kumimoji="0" lang="en-NZ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providers</a:t>
            </a:r>
          </a:p>
        </p:txBody>
      </p:sp>
      <p:sp>
        <p:nvSpPr>
          <p:cNvPr id="7" name="Rectangle 6"/>
          <p:cNvSpPr/>
          <p:nvPr/>
        </p:nvSpPr>
        <p:spPr>
          <a:xfrm>
            <a:off x="2466330" y="1556792"/>
            <a:ext cx="38394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NZ" dirty="0">
                <a:solidFill>
                  <a:schemeClr val="bg1"/>
                </a:solidFill>
                <a:latin typeface="Calibri"/>
                <a:ea typeface="+mn-ea"/>
                <a:cs typeface="+mn-cs"/>
              </a:rPr>
              <a:t>Internet-based survey questionnaire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2226031" y="1926124"/>
            <a:ext cx="198277" cy="288032"/>
          </a:xfrm>
          <a:prstGeom prst="straightConnector1">
            <a:avLst/>
          </a:prstGeom>
          <a:noFill/>
          <a:ln w="9525" cap="flat" cmpd="sng" algn="ctr">
            <a:solidFill>
              <a:schemeClr val="bg1"/>
            </a:solidFill>
            <a:prstDash val="solid"/>
            <a:tailEnd type="arrow"/>
          </a:ln>
          <a:effectLst/>
        </p:spPr>
      </p:cxnSp>
      <p:cxnSp>
        <p:nvCxnSpPr>
          <p:cNvPr id="9" name="Straight Arrow Connector 8"/>
          <p:cNvCxnSpPr/>
          <p:nvPr/>
        </p:nvCxnSpPr>
        <p:spPr>
          <a:xfrm>
            <a:off x="3452048" y="1926124"/>
            <a:ext cx="1" cy="288032"/>
          </a:xfrm>
          <a:prstGeom prst="straightConnector1">
            <a:avLst/>
          </a:prstGeom>
          <a:noFill/>
          <a:ln w="9525" cap="flat" cmpd="sng" algn="ctr">
            <a:solidFill>
              <a:schemeClr val="bg1"/>
            </a:solidFill>
            <a:prstDash val="solid"/>
            <a:tailEnd type="arrow"/>
          </a:ln>
          <a:effectLst/>
        </p:spPr>
      </p:cxnSp>
      <p:cxnSp>
        <p:nvCxnSpPr>
          <p:cNvPr id="10" name="Straight Arrow Connector 9"/>
          <p:cNvCxnSpPr/>
          <p:nvPr/>
        </p:nvCxnSpPr>
        <p:spPr>
          <a:xfrm>
            <a:off x="6545893" y="1926124"/>
            <a:ext cx="179510" cy="288032"/>
          </a:xfrm>
          <a:prstGeom prst="straightConnector1">
            <a:avLst/>
          </a:prstGeom>
          <a:noFill/>
          <a:ln w="9525" cap="flat" cmpd="sng" algn="ctr">
            <a:solidFill>
              <a:schemeClr val="bg1"/>
            </a:solidFill>
            <a:prstDash val="solid"/>
            <a:tailEnd type="arrow"/>
          </a:ln>
          <a:effectLst/>
        </p:spPr>
      </p:cxnSp>
      <p:sp>
        <p:nvSpPr>
          <p:cNvPr id="11" name="Left Brace 10"/>
          <p:cNvSpPr/>
          <p:nvPr/>
        </p:nvSpPr>
        <p:spPr>
          <a:xfrm rot="16200000">
            <a:off x="4205689" y="26621"/>
            <a:ext cx="540060" cy="8208913"/>
          </a:xfrm>
          <a:prstGeom prst="leftBrace">
            <a:avLst/>
          </a:prstGeom>
          <a:noFill/>
          <a:ln w="9525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Z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Double Bracket 11"/>
          <p:cNvSpPr/>
          <p:nvPr/>
        </p:nvSpPr>
        <p:spPr>
          <a:xfrm>
            <a:off x="1402833" y="4365104"/>
            <a:ext cx="1225260" cy="369332"/>
          </a:xfrm>
          <a:prstGeom prst="bracketPair">
            <a:avLst/>
          </a:prstGeom>
          <a:noFill/>
          <a:ln w="9525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Z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443591" y="4355812"/>
            <a:ext cx="1143744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NZ" dirty="0" smtClean="0">
                <a:solidFill>
                  <a:schemeClr val="bg1"/>
                </a:solidFill>
                <a:latin typeface="Calibri"/>
                <a:ea typeface="+mn-ea"/>
                <a:cs typeface="+mn-cs"/>
              </a:rPr>
              <a:t>Managers</a:t>
            </a:r>
          </a:p>
        </p:txBody>
      </p:sp>
      <p:sp>
        <p:nvSpPr>
          <p:cNvPr id="14" name="Double Bracket 13"/>
          <p:cNvSpPr/>
          <p:nvPr/>
        </p:nvSpPr>
        <p:spPr>
          <a:xfrm>
            <a:off x="2970386" y="4365104"/>
            <a:ext cx="2636029" cy="369332"/>
          </a:xfrm>
          <a:prstGeom prst="bracketPair">
            <a:avLst/>
          </a:prstGeom>
          <a:noFill/>
          <a:ln w="9525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Z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Double Bracket 14"/>
          <p:cNvSpPr/>
          <p:nvPr/>
        </p:nvSpPr>
        <p:spPr>
          <a:xfrm>
            <a:off x="5795954" y="4365104"/>
            <a:ext cx="2071441" cy="369332"/>
          </a:xfrm>
          <a:prstGeom prst="bracketPair">
            <a:avLst/>
          </a:prstGeom>
          <a:noFill/>
          <a:ln w="9525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Z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Double Bracket 15"/>
          <p:cNvSpPr/>
          <p:nvPr/>
        </p:nvSpPr>
        <p:spPr>
          <a:xfrm>
            <a:off x="1588668" y="4822304"/>
            <a:ext cx="2763435" cy="369332"/>
          </a:xfrm>
          <a:prstGeom prst="bracketPair">
            <a:avLst/>
          </a:prstGeom>
          <a:noFill/>
          <a:ln w="9525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Z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Double Bracket 16"/>
          <p:cNvSpPr/>
          <p:nvPr/>
        </p:nvSpPr>
        <p:spPr>
          <a:xfrm>
            <a:off x="4482554" y="4822304"/>
            <a:ext cx="3207580" cy="369332"/>
          </a:xfrm>
          <a:prstGeom prst="bracketPair">
            <a:avLst/>
          </a:prstGeom>
          <a:noFill/>
          <a:ln w="9525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Z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913306" y="4365104"/>
            <a:ext cx="2763435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NZ" dirty="0" smtClean="0">
                <a:solidFill>
                  <a:schemeClr val="bg1"/>
                </a:solidFill>
                <a:latin typeface="Calibri"/>
                <a:ea typeface="+mn-ea"/>
                <a:cs typeface="+mn-cs"/>
              </a:rPr>
              <a:t>People who handle people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722356" y="4365104"/>
            <a:ext cx="2199791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NZ" dirty="0" smtClean="0">
                <a:solidFill>
                  <a:schemeClr val="bg1"/>
                </a:solidFill>
                <a:latin typeface="Calibri"/>
                <a:ea typeface="+mn-ea"/>
                <a:cs typeface="+mn-cs"/>
              </a:rPr>
              <a:t>Senior management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619826" y="4797152"/>
            <a:ext cx="2763435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NZ" dirty="0" smtClean="0">
                <a:solidFill>
                  <a:schemeClr val="bg1"/>
                </a:solidFill>
                <a:latin typeface="Calibri"/>
                <a:ea typeface="+mn-ea"/>
                <a:cs typeface="+mn-cs"/>
              </a:rPr>
              <a:t>Equipment &amp; Facility design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449310" y="4797152"/>
            <a:ext cx="3240824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NZ" dirty="0" smtClean="0">
                <a:solidFill>
                  <a:schemeClr val="bg1"/>
                </a:solidFill>
                <a:latin typeface="Calibri"/>
                <a:ea typeface="+mn-ea"/>
                <a:cs typeface="+mn-cs"/>
              </a:rPr>
              <a:t>Education &amp; Training Institutions</a:t>
            </a:r>
          </a:p>
        </p:txBody>
      </p:sp>
      <p:sp>
        <p:nvSpPr>
          <p:cNvPr id="22" name="Oval 21"/>
          <p:cNvSpPr/>
          <p:nvPr/>
        </p:nvSpPr>
        <p:spPr>
          <a:xfrm>
            <a:off x="6725403" y="2420888"/>
            <a:ext cx="1854770" cy="1584176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Societies and Agencies</a:t>
            </a:r>
            <a:r>
              <a:rPr kumimoji="0" lang="en-NZ" sz="1800" b="0" i="0" u="none" strike="noStrike" kern="0" cap="none" spc="0" normalizeH="0" noProof="0" dirty="0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involved</a:t>
            </a:r>
            <a:r>
              <a:rPr lang="en-NZ" kern="0" dirty="0" smtClean="0">
                <a:solidFill>
                  <a:srgbClr val="1F497D">
                    <a:lumMod val="75000"/>
                  </a:srgbClr>
                </a:solidFill>
                <a:latin typeface="Calibri"/>
                <a:ea typeface="+mn-ea"/>
                <a:cs typeface="+mn-cs"/>
              </a:rPr>
              <a:t>d in MHP</a:t>
            </a:r>
            <a:endParaRPr kumimoji="0" lang="en-NZ" sz="1800" b="0" i="0" u="none" strike="noStrike" kern="0" cap="none" spc="0" normalizeH="0" baseline="0" noProof="0" dirty="0" smtClean="0">
              <a:ln>
                <a:noFill/>
              </a:ln>
              <a:solidFill>
                <a:srgbClr val="1F497D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5547117" y="1926124"/>
            <a:ext cx="1" cy="288032"/>
          </a:xfrm>
          <a:prstGeom prst="straightConnector1">
            <a:avLst/>
          </a:prstGeom>
          <a:noFill/>
          <a:ln w="9525" cap="flat" cmpd="sng" algn="ctr">
            <a:solidFill>
              <a:schemeClr val="bg1"/>
            </a:solidFill>
            <a:prstDash val="soli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5491145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7504" y="692696"/>
            <a:ext cx="8928992" cy="838200"/>
          </a:xfrm>
        </p:spPr>
        <p:txBody>
          <a:bodyPr/>
          <a:lstStyle/>
          <a:p>
            <a:r>
              <a:rPr lang="en-NZ" dirty="0" smtClean="0"/>
              <a:t>Distribution of respondents based on role related to MHP or Sector</a:t>
            </a:r>
            <a:endParaRPr lang="en-NZ" dirty="0" smtClean="0"/>
          </a:p>
          <a:p>
            <a:endParaRPr lang="en-NZ" sz="2400" b="1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6154155"/>
              </p:ext>
            </p:extLst>
          </p:nvPr>
        </p:nvGraphicFramePr>
        <p:xfrm>
          <a:off x="683568" y="2060848"/>
          <a:ext cx="3096344" cy="35283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44216"/>
                <a:gridCol w="576064"/>
                <a:gridCol w="576064"/>
              </a:tblGrid>
              <a:tr h="4331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Role in relation to MHP</a:t>
                      </a:r>
                      <a:endParaRPr lang="en-NZ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(n=589)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effectLst/>
                        </a:rPr>
                        <a:t>Frequency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effectLst/>
                        </a:rPr>
                        <a:t>(Percent)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2210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</a:rPr>
                        <a:t>Carer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</a:rPr>
                        <a:t>285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</a:rPr>
                        <a:t>(48.4)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10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</a:rPr>
                        <a:t>Trainer/ Educator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effectLst/>
                        </a:rPr>
                        <a:t>117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</a:rPr>
                        <a:t>(19.9)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10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</a:rPr>
                        <a:t>Physio/ OT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</a:rPr>
                        <a:t>105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</a:rPr>
                        <a:t>(17.8)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10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</a:rPr>
                        <a:t>Management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</a:rPr>
                        <a:t>79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</a:rPr>
                        <a:t>(13.4)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10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</a:rPr>
                        <a:t>Nursing student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effectLst/>
                        </a:rPr>
                        <a:t>57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</a:rPr>
                        <a:t>(9.7)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10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</a:rPr>
                        <a:t>Ward or unit manager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effectLst/>
                        </a:rPr>
                        <a:t>23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</a:rPr>
                        <a:t>(3.9)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10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</a:rPr>
                        <a:t>OHS manager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effectLst/>
                        </a:rPr>
                        <a:t>33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</a:rPr>
                        <a:t>(5.6)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10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</a:rPr>
                        <a:t>MHP coordinator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</a:rPr>
                        <a:t>54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</a:rPr>
                        <a:t>(9.2)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10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</a:rPr>
                        <a:t>Facility designer or manager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</a:rPr>
                        <a:t>15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</a:rPr>
                        <a:t>(2.5)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10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</a:rPr>
                        <a:t>Equipment supplier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</a:rPr>
                        <a:t>22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</a:rPr>
                        <a:t>(3.7)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10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</a:rPr>
                        <a:t>H&amp;S representative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</a:rPr>
                        <a:t>47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</a:rPr>
                        <a:t>(8.0)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10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</a:rPr>
                        <a:t>Policy maker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</a:rPr>
                        <a:t>22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</a:rPr>
                        <a:t>(3.7)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10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</a:rPr>
                        <a:t>Other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</a:rPr>
                        <a:t>4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</a:rPr>
                        <a:t>(0.7)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10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</a:rPr>
                        <a:t>Total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</a:rPr>
                        <a:t>863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effectLst/>
                        </a:rPr>
                        <a:t>(146.5)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9712767"/>
              </p:ext>
            </p:extLst>
          </p:nvPr>
        </p:nvGraphicFramePr>
        <p:xfrm>
          <a:off x="5292080" y="2060848"/>
          <a:ext cx="2736304" cy="35279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4176"/>
                <a:gridCol w="576064"/>
                <a:gridCol w="576064"/>
              </a:tblGrid>
              <a:tr h="4330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 smtClean="0">
                          <a:effectLst/>
                        </a:rPr>
                        <a:t>Sector employed in</a:t>
                      </a:r>
                      <a:endParaRPr lang="en-NZ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effectLst/>
                        </a:rPr>
                        <a:t>(n= 589)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effectLst/>
                        </a:rPr>
                        <a:t>Frequency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effectLst/>
                        </a:rPr>
                        <a:t>(Percent)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221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</a:rPr>
                        <a:t>Public hospitals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effectLst/>
                        </a:rPr>
                        <a:t>264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</a:rPr>
                        <a:t>(44.8)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10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100" dirty="0" smtClean="0">
                          <a:effectLst/>
                        </a:rPr>
                        <a:t>Aged &amp; Residential care</a:t>
                      </a:r>
                      <a:endParaRPr lang="en-NZ" sz="1100" dirty="0" smtClean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 smtClean="0">
                          <a:effectLst/>
                        </a:rPr>
                        <a:t>159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 smtClean="0">
                          <a:effectLst/>
                        </a:rPr>
                        <a:t>(27.0)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10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100" dirty="0" smtClean="0">
                          <a:effectLst/>
                        </a:rPr>
                        <a:t>Private hospitals</a:t>
                      </a:r>
                      <a:endParaRPr lang="en-NZ" sz="1100" dirty="0" smtClean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70</a:t>
                      </a:r>
                      <a:endParaRPr lang="en-NZ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(11.9)</a:t>
                      </a:r>
                      <a:endParaRPr lang="en-NZ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1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effectLst/>
                        </a:rPr>
                        <a:t>Home care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effectLst/>
                        </a:rPr>
                        <a:t>45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</a:rPr>
                        <a:t>(7.6)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1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</a:rPr>
                        <a:t>Nursing studies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effectLst/>
                        </a:rPr>
                        <a:t>55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effectLst/>
                        </a:rPr>
                        <a:t>(9.3)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1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effectLst/>
                        </a:rPr>
                        <a:t>Training &amp; Education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effectLst/>
                        </a:rPr>
                        <a:t>85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</a:rPr>
                        <a:t>(14.4)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1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</a:rPr>
                        <a:t>Facility design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effectLst/>
                        </a:rPr>
                        <a:t>9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</a:rPr>
                        <a:t>(1.5)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1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effectLst/>
                        </a:rPr>
                        <a:t>Equipment supply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effectLst/>
                        </a:rPr>
                        <a:t>20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</a:rPr>
                        <a:t>(3.4)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1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</a:rPr>
                        <a:t>Hospice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effectLst/>
                        </a:rPr>
                        <a:t>22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</a:rPr>
                        <a:t>(3.7)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1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</a:rPr>
                        <a:t>Schools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effectLst/>
                        </a:rPr>
                        <a:t>13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</a:rPr>
                        <a:t>(2.2)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1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</a:rPr>
                        <a:t>Primary health care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effectLst/>
                        </a:rPr>
                        <a:t>11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</a:rPr>
                        <a:t>(1.9)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1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</a:rPr>
                        <a:t>Community care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effectLst/>
                        </a:rPr>
                        <a:t>6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</a:rPr>
                        <a:t>(1.0)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1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</a:rPr>
                        <a:t>Other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effectLst/>
                        </a:rPr>
                        <a:t>32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</a:rPr>
                        <a:t>(5.4)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1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</a:rPr>
                        <a:t>Total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effectLst/>
                        </a:rPr>
                        <a:t>791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effectLst/>
                        </a:rPr>
                        <a:t>(134)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20700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3068930"/>
              </p:ext>
            </p:extLst>
          </p:nvPr>
        </p:nvGraphicFramePr>
        <p:xfrm>
          <a:off x="179512" y="1628801"/>
          <a:ext cx="8496942" cy="43924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15730"/>
                <a:gridCol w="408507"/>
                <a:gridCol w="490208"/>
                <a:gridCol w="326805"/>
                <a:gridCol w="490208"/>
                <a:gridCol w="326805"/>
                <a:gridCol w="653612"/>
                <a:gridCol w="326805"/>
                <a:gridCol w="408507"/>
                <a:gridCol w="326805"/>
                <a:gridCol w="408507"/>
                <a:gridCol w="326805"/>
                <a:gridCol w="490208"/>
                <a:gridCol w="326805"/>
                <a:gridCol w="571910"/>
                <a:gridCol w="326805"/>
                <a:gridCol w="571910"/>
              </a:tblGrid>
              <a:tr h="645293">
                <a:tc>
                  <a:txBody>
                    <a:bodyPr/>
                    <a:lstStyle/>
                    <a:p>
                      <a:endParaRPr lang="en-NZ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effectLst/>
                        </a:rPr>
                        <a:t>Public hospitals (n=264)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effectLst/>
                        </a:rPr>
                        <a:t>Private hospitals (n=70)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effectLst/>
                        </a:rPr>
                        <a:t>Aged and Residential care (n=159)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effectLst/>
                        </a:rPr>
                        <a:t>Home care (n=45)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effectLst/>
                        </a:rPr>
                        <a:t>Hospice (n=22)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effectLst/>
                        </a:rPr>
                        <a:t>Schools (n=13)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effectLst/>
                        </a:rPr>
                        <a:t>Primary health care (n=11)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>
                          <a:effectLst/>
                        </a:rPr>
                        <a:t>Community care (n=6)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382938">
                <a:tc>
                  <a:txBody>
                    <a:bodyPr/>
                    <a:lstStyle/>
                    <a:p>
                      <a:endParaRPr lang="en-NZ" sz="11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Frequency</a:t>
                      </a:r>
                      <a:endParaRPr lang="en-NZ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(Percent)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Frequency</a:t>
                      </a:r>
                      <a:endParaRPr lang="en-NZ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(Percent)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Frequency</a:t>
                      </a:r>
                      <a:endParaRPr lang="en-NZ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(Percent)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Frequency</a:t>
                      </a:r>
                      <a:endParaRPr lang="en-NZ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(Percent)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Frequency</a:t>
                      </a:r>
                      <a:endParaRPr lang="en-NZ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(Percent)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Frequency</a:t>
                      </a:r>
                      <a:endParaRPr lang="en-NZ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(Percent)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Frequency</a:t>
                      </a:r>
                      <a:endParaRPr lang="en-NZ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(Percent)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Frequency</a:t>
                      </a:r>
                      <a:endParaRPr lang="en-NZ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(Percent)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2293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Carer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188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(71)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21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(30)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47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(30)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9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(20)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9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(41)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0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7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(64)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(50)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93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Trainer/ Educator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32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(12)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26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(37)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49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(31)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23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(51)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8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(36)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(31)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(9)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(33)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93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Physio/ OT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18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(7)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19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(27)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46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(29)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18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(40)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8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(36)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13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(100)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0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(17)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93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Management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14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(5)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14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(20)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43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(27)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10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(22)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(18)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0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(27)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0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93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Nursing student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21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(8)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(6)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10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(6)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0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(5)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0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0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0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93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Ward or unit manager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13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(5)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(4)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5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(3)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(2)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(9)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0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0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(0)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(17)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93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OHS manager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13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(5)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6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(9)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12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(8)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8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(18)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(14)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0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(9)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0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93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MHP coordinator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19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(7)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20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(29)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24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(15)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10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(22)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6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(27)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(15)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(9)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0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93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Facility designer or manager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(4)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14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(9)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(4)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(5)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0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(9)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0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93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Equipment supplier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(2)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5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(7)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5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(3)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(9)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(9)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1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(8)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0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0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93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H&amp;S representative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14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(5)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5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(7)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23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(14)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(7)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(5)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(8)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0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(17)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93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Policy maker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(1)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10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(14)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12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(8)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6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(13)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(5)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0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0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0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93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Other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(1)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0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(1)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0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0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0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(9)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0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23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Total number of roles identified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343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(130)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136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(194)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291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(183)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94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(209)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46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(209)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21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(162)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15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(136)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8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(133)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7504" y="692696"/>
            <a:ext cx="8928992" cy="838200"/>
          </a:xfrm>
        </p:spPr>
        <p:txBody>
          <a:bodyPr/>
          <a:lstStyle/>
          <a:p>
            <a:r>
              <a:rPr lang="en-NZ" sz="2400" dirty="0" smtClean="0"/>
              <a:t>Distribution </a:t>
            </a:r>
            <a:r>
              <a:rPr lang="en-NZ" sz="2400" dirty="0"/>
              <a:t>of roles related to MHP throughout different sectors where MHP occur</a:t>
            </a:r>
            <a:endParaRPr lang="en-NZ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907704" y="2636912"/>
            <a:ext cx="864096" cy="26161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NZ" sz="1100" dirty="0"/>
          </a:p>
        </p:txBody>
      </p:sp>
      <p:sp>
        <p:nvSpPr>
          <p:cNvPr id="6" name="TextBox 5"/>
          <p:cNvSpPr txBox="1"/>
          <p:nvPr/>
        </p:nvSpPr>
        <p:spPr>
          <a:xfrm>
            <a:off x="2771800" y="2636912"/>
            <a:ext cx="864096" cy="92333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NZ" sz="5400" dirty="0"/>
          </a:p>
        </p:txBody>
      </p:sp>
      <p:sp>
        <p:nvSpPr>
          <p:cNvPr id="7" name="TextBox 6"/>
          <p:cNvSpPr txBox="1"/>
          <p:nvPr/>
        </p:nvSpPr>
        <p:spPr>
          <a:xfrm>
            <a:off x="2771800" y="4262899"/>
            <a:ext cx="864096" cy="2308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NZ" sz="900" dirty="0"/>
          </a:p>
        </p:txBody>
      </p:sp>
      <p:sp>
        <p:nvSpPr>
          <p:cNvPr id="8" name="TextBox 7"/>
          <p:cNvSpPr txBox="1"/>
          <p:nvPr/>
        </p:nvSpPr>
        <p:spPr>
          <a:xfrm>
            <a:off x="3635896" y="4261863"/>
            <a:ext cx="936104" cy="2308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NZ" sz="900" dirty="0"/>
          </a:p>
        </p:txBody>
      </p:sp>
      <p:sp>
        <p:nvSpPr>
          <p:cNvPr id="9" name="TextBox 8"/>
          <p:cNvSpPr txBox="1"/>
          <p:nvPr/>
        </p:nvSpPr>
        <p:spPr>
          <a:xfrm>
            <a:off x="5292080" y="4261863"/>
            <a:ext cx="792088" cy="2308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NZ" sz="900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0" y="4262899"/>
            <a:ext cx="720080" cy="2308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NZ" sz="900" dirty="0"/>
          </a:p>
        </p:txBody>
      </p:sp>
      <p:sp>
        <p:nvSpPr>
          <p:cNvPr id="11" name="TextBox 10"/>
          <p:cNvSpPr txBox="1"/>
          <p:nvPr/>
        </p:nvSpPr>
        <p:spPr>
          <a:xfrm>
            <a:off x="3635896" y="2636912"/>
            <a:ext cx="936104" cy="92333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NZ" sz="5400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0" y="2636912"/>
            <a:ext cx="720080" cy="92333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NZ" sz="5400" dirty="0"/>
          </a:p>
        </p:txBody>
      </p:sp>
      <p:sp>
        <p:nvSpPr>
          <p:cNvPr id="13" name="TextBox 12"/>
          <p:cNvSpPr txBox="1"/>
          <p:nvPr/>
        </p:nvSpPr>
        <p:spPr>
          <a:xfrm>
            <a:off x="5292080" y="2636912"/>
            <a:ext cx="792088" cy="92333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NZ" sz="5400" dirty="0"/>
          </a:p>
        </p:txBody>
      </p:sp>
    </p:spTree>
    <p:extLst>
      <p:ext uri="{BB962C8B-B14F-4D97-AF65-F5344CB8AC3E}">
        <p14:creationId xmlns:p14="http://schemas.microsoft.com/office/powerpoint/2010/main" val="21854370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7504" y="692696"/>
            <a:ext cx="8928992" cy="838200"/>
          </a:xfrm>
        </p:spPr>
        <p:txBody>
          <a:bodyPr/>
          <a:lstStyle/>
          <a:p>
            <a:r>
              <a:rPr lang="en-NZ" sz="2800" dirty="0" smtClean="0"/>
              <a:t>Awareness of the </a:t>
            </a:r>
            <a:r>
              <a:rPr lang="en-NZ" sz="2800" dirty="0"/>
              <a:t>MHPG based on role related to MHP or Sector</a:t>
            </a:r>
            <a:endParaRPr lang="en-NZ" sz="2800" dirty="0" smtClean="0"/>
          </a:p>
          <a:p>
            <a:endParaRPr lang="en-NZ" sz="2400" b="1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8307559"/>
              </p:ext>
            </p:extLst>
          </p:nvPr>
        </p:nvGraphicFramePr>
        <p:xfrm>
          <a:off x="559072" y="1556476"/>
          <a:ext cx="3652888" cy="46684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52128"/>
                <a:gridCol w="806943"/>
                <a:gridCol w="623551"/>
                <a:gridCol w="771085"/>
                <a:gridCol w="299181"/>
              </a:tblGrid>
              <a:tr h="1613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Work role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Yes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No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Do not know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endParaRPr lang="en-NZ" sz="900">
                        <a:effectLst/>
                        <a:latin typeface="Calibri"/>
                      </a:endParaRPr>
                    </a:p>
                  </a:txBody>
                  <a:tcPr marL="55518" marR="55518" marT="0" marB="0"/>
                </a:tc>
              </a:tr>
              <a:tr h="322794">
                <a:tc>
                  <a:txBody>
                    <a:bodyPr/>
                    <a:lstStyle/>
                    <a:p>
                      <a:endParaRPr lang="en-NZ" sz="900">
                        <a:effectLst/>
                        <a:latin typeface="Calibri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Frequency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(Percent)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Frequency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(Percent)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Frequency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(Percent)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n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</a:tr>
              <a:tr h="3227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Carer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183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(64.2)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50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(17.5)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52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(18.2)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285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</a:tr>
              <a:tr h="3227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Trainer/ Educator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106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(90.6)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8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(6.8)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(2.6)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117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</a:tr>
              <a:tr h="3106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Physio/OT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98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(93.3)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6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(5.7)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(1.0)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105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</a:tr>
              <a:tr h="3227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Management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66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(83.5)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6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(7.6)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7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(8.9)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79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</a:tr>
              <a:tr h="3227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Nursing student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28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(49.1)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15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(26.3)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14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(24.6)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57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</a:tr>
              <a:tr h="3227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Ward or unit manager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17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(73.9)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(17.4)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(8.7)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23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</a:tr>
              <a:tr h="3227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OHS manager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29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(87.9)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(9.1)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(3.0)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33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</a:tr>
              <a:tr h="3227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MHP coordinator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52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(96.3)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(3.7)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0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(0.0)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54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</a:tr>
              <a:tr h="3227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Facility designer or manager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13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(86.7)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(6.7)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(6.7)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15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</a:tr>
              <a:tr h="3227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Equipment supplier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21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(95.5)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0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(0.0)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(4.5)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22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</a:tr>
              <a:tr h="3227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H&amp;S representative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42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(89.4)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5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(10.6)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0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(0.0)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47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</a:tr>
              <a:tr h="3227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Policy maker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20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(90.9)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(9.1)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0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(0.0)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22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</a:tr>
              <a:tr h="3227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Other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(75.0)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(25.0)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0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(0.0)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4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0093476"/>
              </p:ext>
            </p:extLst>
          </p:nvPr>
        </p:nvGraphicFramePr>
        <p:xfrm>
          <a:off x="4932040" y="1556475"/>
          <a:ext cx="3816424" cy="46808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24136"/>
                <a:gridCol w="648072"/>
                <a:gridCol w="720080"/>
                <a:gridCol w="792088"/>
                <a:gridCol w="432048"/>
              </a:tblGrid>
              <a:tr h="1997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Sector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Yes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No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Do not know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NZ" sz="9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</a:tr>
              <a:tr h="320080">
                <a:tc>
                  <a:txBody>
                    <a:bodyPr/>
                    <a:lstStyle/>
                    <a:p>
                      <a:endParaRPr lang="en-NZ" sz="900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Frequency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(Percent)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Frequency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(Percent)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Frequency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(Percent)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n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00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Public hospitals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172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(65.2)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52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(19.7)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40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(15.2)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264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00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Private hospitals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60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(85.7)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7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(10.0)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3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(4.3)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70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00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Age &amp; residential care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140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(88.1)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10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(6.3)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9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(5.7)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159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00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Home care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41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(91.1)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2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(4.4)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2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(4.4)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45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00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Nursing studies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29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(52.7)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12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(21.8)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14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(25.5)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55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00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Training &amp; Education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77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(90.6)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6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(7.1)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2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(2.4)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85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00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Facility design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8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(88.9)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1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(11.1)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0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(0.0)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9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00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Equipment supply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18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(90.0)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1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(5.0)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1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(5.0)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20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00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Hospice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21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(95.5)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1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(4.5)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0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(0.0)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22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00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Schools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12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(92.3)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1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(7.7)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0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(0.0)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13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00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Primary health care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5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(45.5)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3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(27.3)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3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(27.3)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11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00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Community care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5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(83.3)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1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(16.7)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0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(0.0)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6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00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Other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22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(68.8)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6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(18.8)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4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(12.5)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32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691680" y="2060848"/>
            <a:ext cx="792088" cy="30777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NZ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1691680" y="2689175"/>
            <a:ext cx="792088" cy="30777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NZ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1691680" y="4273351"/>
            <a:ext cx="792088" cy="30777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NZ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1691680" y="4921423"/>
            <a:ext cx="792088" cy="30777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NZ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1691680" y="3337247"/>
            <a:ext cx="792088" cy="30777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NZ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6156176" y="2060848"/>
            <a:ext cx="648072" cy="33855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NZ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6156176" y="3356992"/>
            <a:ext cx="648072" cy="33855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NZ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6156176" y="4633391"/>
            <a:ext cx="648072" cy="30777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NZ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6156176" y="4941168"/>
            <a:ext cx="648072" cy="30777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NZ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6156176" y="3049215"/>
            <a:ext cx="648072" cy="30777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NZ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6156176" y="2420888"/>
            <a:ext cx="648072" cy="307777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endParaRPr lang="en-NZ" sz="1400" dirty="0"/>
          </a:p>
        </p:txBody>
      </p:sp>
    </p:spTree>
    <p:extLst>
      <p:ext uri="{BB962C8B-B14F-4D97-AF65-F5344CB8AC3E}">
        <p14:creationId xmlns:p14="http://schemas.microsoft.com/office/powerpoint/2010/main" val="274628557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1266128"/>
              </p:ext>
            </p:extLst>
          </p:nvPr>
        </p:nvGraphicFramePr>
        <p:xfrm>
          <a:off x="467544" y="1556792"/>
          <a:ext cx="7933472" cy="48020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40443"/>
                <a:gridCol w="776617"/>
                <a:gridCol w="349579"/>
                <a:gridCol w="806450"/>
                <a:gridCol w="349579"/>
                <a:gridCol w="776617"/>
                <a:gridCol w="349579"/>
                <a:gridCol w="776617"/>
                <a:gridCol w="349579"/>
                <a:gridCol w="776617"/>
                <a:gridCol w="349579"/>
                <a:gridCol w="782637"/>
                <a:gridCol w="349579"/>
              </a:tblGrid>
              <a:tr h="2011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 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 gridSpan="2"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Carer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Trainer/ Educator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 err="1">
                          <a:effectLst/>
                        </a:rPr>
                        <a:t>Physios</a:t>
                      </a:r>
                      <a:r>
                        <a:rPr lang="en-NZ" sz="900" dirty="0">
                          <a:effectLst/>
                        </a:rPr>
                        <a:t>/ OTs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Management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OHS manager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MHP coordinator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499820">
                <a:tc>
                  <a:txBody>
                    <a:bodyPr/>
                    <a:lstStyle/>
                    <a:p>
                      <a:endParaRPr lang="en-NZ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Frequency</a:t>
                      </a:r>
                      <a:endParaRPr lang="en-NZ" sz="1100" dirty="0">
                        <a:effectLst/>
                      </a:endParaRPr>
                    </a:p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(Percent)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n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Frequency</a:t>
                      </a:r>
                      <a:endParaRPr lang="en-NZ" sz="1100">
                        <a:effectLst/>
                      </a:endParaRPr>
                    </a:p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(Percent)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n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Frequency</a:t>
                      </a:r>
                      <a:endParaRPr lang="en-NZ" sz="1100">
                        <a:effectLst/>
                      </a:endParaRPr>
                    </a:p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(Percent)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n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Frequency</a:t>
                      </a:r>
                      <a:endParaRPr lang="en-NZ" sz="1100">
                        <a:effectLst/>
                      </a:endParaRPr>
                    </a:p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(Percent)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n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Frequency</a:t>
                      </a:r>
                      <a:endParaRPr lang="en-NZ" sz="1100">
                        <a:effectLst/>
                      </a:endParaRPr>
                    </a:p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(Percent)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n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Frequency</a:t>
                      </a:r>
                      <a:endParaRPr lang="en-NZ" sz="1100">
                        <a:effectLst/>
                      </a:endParaRPr>
                    </a:p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(Percent)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n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</a:tr>
              <a:tr h="2505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Public hospitals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112</a:t>
                      </a:r>
                      <a:endParaRPr lang="en-NZ" sz="1100" dirty="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(59.6)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188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28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(87.5)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32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17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(94.4)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18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10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(71.4)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14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12</a:t>
                      </a:r>
                      <a:endParaRPr lang="en-NZ" sz="1100" dirty="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(92.3)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13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18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(94.7)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19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</a:tr>
              <a:tr h="2505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Private hospitals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16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(76.2)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21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23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(88.5)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26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17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(89.5)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19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14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(100.0)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14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(66.7)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6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18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(90.0)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20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</a:tr>
              <a:tr h="2505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Age &amp; residential care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38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(80.9)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47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44</a:t>
                      </a:r>
                      <a:endParaRPr lang="en-NZ" sz="1100" dirty="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(88.8)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49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43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(93.5)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46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39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(90.7)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43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11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(91.7)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12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22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(91.7)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24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</a:tr>
              <a:tr h="2505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Home care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7</a:t>
                      </a:r>
                      <a:endParaRPr lang="en-NZ" sz="1100" dirty="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(77.8)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9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22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(95.7)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23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18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(100.0)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18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9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(90.0)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10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7</a:t>
                      </a:r>
                      <a:endParaRPr lang="en-NZ" sz="1100" dirty="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(87.5)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8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9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(90.0)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10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</a:tr>
              <a:tr h="2505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Nursing studies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10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(55.6)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18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5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(100.0)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5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1</a:t>
                      </a:r>
                      <a:endParaRPr lang="en-NZ" sz="1100" dirty="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(100.0)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(100.0)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0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(0.0)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0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(100.0)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</a:tr>
              <a:tr h="2505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Training &amp; Education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(6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(60.0)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10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51</a:t>
                      </a:r>
                      <a:endParaRPr lang="en-NZ" sz="1100" dirty="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(92.7)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55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44</a:t>
                      </a:r>
                      <a:endParaRPr lang="en-NZ" sz="1100" dirty="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(97.8)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45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9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(100.0)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9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5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(83.3)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6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24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(96.0)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25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</a:tr>
              <a:tr h="2505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Facility design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0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(0.0)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0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4</a:t>
                      </a:r>
                      <a:endParaRPr lang="en-NZ" sz="1100" dirty="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(80.0)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5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(100.0)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3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4</a:t>
                      </a:r>
                      <a:endParaRPr lang="en-NZ" sz="1100" dirty="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(100.0)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(80.0)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5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5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(83.3)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6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</a:tr>
              <a:tr h="2505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Equipment supply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0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(0.0)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0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10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(90.9)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11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8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(88.9)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9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7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(87.5)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8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(100.0)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5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(100.0)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5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</a:tr>
              <a:tr h="2505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Hospice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8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(88.9)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9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8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(100.0)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8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8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(100.0)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8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(100.0)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(100.0)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6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(100.0)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6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</a:tr>
              <a:tr h="2505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Schools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0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(0.0)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0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(100.0)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12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(92.3)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13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0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(0.0)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0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0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(0.0)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0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(100.0)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</a:tr>
              <a:tr h="2505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Primary health care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(42.9)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7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(100.0)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0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(0.0)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0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(33.3)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(100.0)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1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(100.0)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</a:tr>
              <a:tr h="2505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Community care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(66.7)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(100.0)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(100.0)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0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(0.0)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0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0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(0.0)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0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0</a:t>
                      </a:r>
                      <a:endParaRPr lang="en-NZ" sz="1100" dirty="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(0.0)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0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</a:tr>
              <a:tr h="2505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Other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(33.3)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9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7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(87.5)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8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9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(81.8)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11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(75.0)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(66.7)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6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</a:t>
                      </a:r>
                      <a:endParaRPr lang="en-NZ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(50.0)</a:t>
                      </a:r>
                      <a:endParaRPr lang="en-NZ" sz="11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2</a:t>
                      </a:r>
                      <a:endParaRPr lang="en-NZ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0172" marR="60172" marT="0" marB="0"/>
                </a:tc>
              </a:tr>
            </a:tbl>
          </a:graphicData>
        </a:graphic>
      </p:graphicFrame>
      <p:sp>
        <p:nvSpPr>
          <p:cNvPr id="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7504" y="692696"/>
            <a:ext cx="8928992" cy="838200"/>
          </a:xfrm>
        </p:spPr>
        <p:txBody>
          <a:bodyPr/>
          <a:lstStyle/>
          <a:p>
            <a:r>
              <a:rPr lang="en-NZ" sz="2400" dirty="0"/>
              <a:t>Awareness of any ACC guideline on MHP for the different roles related to MPH throughout the different sectors</a:t>
            </a:r>
            <a:endParaRPr lang="en-NZ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619672" y="2257127"/>
            <a:ext cx="1152128" cy="30777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NZ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1619672" y="2580049"/>
            <a:ext cx="1152128" cy="30777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NZ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1619672" y="2905199"/>
            <a:ext cx="1152128" cy="30777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NZ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1619672" y="4797152"/>
            <a:ext cx="1152128" cy="30777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NZ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1619672" y="3212976"/>
            <a:ext cx="1152128" cy="30777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NZ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5004048" y="2276872"/>
            <a:ext cx="1152128" cy="30777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NZ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5004048" y="2599794"/>
            <a:ext cx="1152128" cy="30777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NZ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5004048" y="2924944"/>
            <a:ext cx="1152128" cy="30777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NZ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5004048" y="3232721"/>
            <a:ext cx="1152128" cy="30777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NZ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6156176" y="2564904"/>
            <a:ext cx="1152128" cy="30777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NZ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6156176" y="2257127"/>
            <a:ext cx="1152128" cy="30777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NZ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6156176" y="2905199"/>
            <a:ext cx="1152128" cy="30777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NZ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6156176" y="3212976"/>
            <a:ext cx="1152128" cy="30777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NZ" sz="1400" dirty="0"/>
          </a:p>
        </p:txBody>
      </p:sp>
    </p:spTree>
    <p:extLst>
      <p:ext uri="{BB962C8B-B14F-4D97-AF65-F5344CB8AC3E}">
        <p14:creationId xmlns:p14="http://schemas.microsoft.com/office/powerpoint/2010/main" val="26638670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6204388"/>
              </p:ext>
            </p:extLst>
          </p:nvPr>
        </p:nvGraphicFramePr>
        <p:xfrm>
          <a:off x="2127659" y="1567338"/>
          <a:ext cx="4888682" cy="45259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33689"/>
                <a:gridCol w="655454"/>
                <a:gridCol w="305126"/>
                <a:gridCol w="641585"/>
                <a:gridCol w="305126"/>
                <a:gridCol w="655454"/>
                <a:gridCol w="292797"/>
                <a:gridCol w="641071"/>
                <a:gridCol w="258380"/>
              </a:tblGrid>
              <a:tr h="1560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Work role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Awareness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Access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Read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Use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312135">
                <a:tc>
                  <a:txBody>
                    <a:bodyPr/>
                    <a:lstStyle/>
                    <a:p>
                      <a:endParaRPr lang="en-NZ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Frequency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(Percent)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n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Frequency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(Percent)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n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Frequency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(Percent)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n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Frequency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(Percent)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n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</a:tr>
              <a:tr h="3121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Carer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115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(40.4)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285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79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(73.8)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107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63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(80.8)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78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56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(88.9)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63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</a:tr>
              <a:tr h="3121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Trainer/ Educator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97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(82.9)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117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89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(94.7)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94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88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(98.9)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89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80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(90.9)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88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</a:tr>
              <a:tr h="3121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Physio/ OT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89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(84.8)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105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81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(94.2)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86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79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(97.5)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81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71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(89.9)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79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</a:tr>
              <a:tr h="3121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Management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58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(73.4)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79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50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(92.6)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54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46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(92.0)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50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40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(87.0)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46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</a:tr>
              <a:tr h="3121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Nursing student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26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(45.6)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57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18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(78.3)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23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12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(66.7)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18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7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(58.3)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12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</a:tr>
              <a:tr h="3121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Ward or unit manager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12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(52.2)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23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6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(54.5)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11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6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(100.0)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6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5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(83.3)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6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</a:tr>
              <a:tr h="3121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OHS manager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28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(84.8)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33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27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(100.0)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27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27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(100.0)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27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21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(77.8)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27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</a:tr>
              <a:tr h="3121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MHP coordinator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51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(94.4)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54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49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(98.0)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50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47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(95.9)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49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44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(93.6)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47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</a:tr>
              <a:tr h="3121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Facility designer or manager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11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(73.3)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15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8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(80.0)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10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8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(100.0)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8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7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(87.5)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8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</a:tr>
              <a:tr h="3121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Equipment supplier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19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(86.4)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22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15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(93.8)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16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15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(100.0)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15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14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(93.3)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15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</a:tr>
              <a:tr h="3121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H&amp;S representative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34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(72.3)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47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29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(85.3)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34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28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(96.6)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29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24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(85.7)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28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</a:tr>
              <a:tr h="3121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Policy maker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19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(86.4)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22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16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(94.1)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17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16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(100.0)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16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13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(81.3)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16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</a:tr>
              <a:tr h="3121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Other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(50.0)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(100.0)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(100.0)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</a:t>
                      </a:r>
                      <a:endParaRPr lang="en-NZ" sz="90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2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(100.0)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2</a:t>
                      </a:r>
                      <a:endParaRPr lang="en-NZ" sz="9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518" marR="55518" marT="0" marB="0"/>
                </a:tc>
              </a:tr>
            </a:tbl>
          </a:graphicData>
        </a:graphic>
      </p:graphicFrame>
      <p:sp>
        <p:nvSpPr>
          <p:cNvPr id="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7504" y="692696"/>
            <a:ext cx="8928992" cy="838200"/>
          </a:xfrm>
        </p:spPr>
        <p:txBody>
          <a:bodyPr/>
          <a:lstStyle/>
          <a:p>
            <a:r>
              <a:rPr lang="en-NZ" sz="2800" dirty="0"/>
              <a:t>Awareness of, access to, read and use of the MHPG </a:t>
            </a:r>
            <a:r>
              <a:rPr lang="en-NZ" sz="2800" dirty="0" smtClean="0"/>
              <a:t>based </a:t>
            </a:r>
            <a:r>
              <a:rPr lang="en-NZ" sz="2800" dirty="0"/>
              <a:t>on role related to </a:t>
            </a:r>
            <a:r>
              <a:rPr lang="en-NZ" sz="2800" dirty="0" smtClean="0"/>
              <a:t>MHP</a:t>
            </a:r>
            <a:endParaRPr lang="en-NZ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211960" y="2041103"/>
            <a:ext cx="936104" cy="30777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NZ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4211960" y="2359913"/>
            <a:ext cx="936104" cy="30777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NZ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4211960" y="3944089"/>
            <a:ext cx="936104" cy="276999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NZ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4211960" y="4232121"/>
            <a:ext cx="936104" cy="276999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NZ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5148064" y="2041103"/>
            <a:ext cx="936104" cy="30777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NZ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5148064" y="2359913"/>
            <a:ext cx="936104" cy="30777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NZ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5148064" y="2689175"/>
            <a:ext cx="936104" cy="276999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NZ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5148064" y="4232121"/>
            <a:ext cx="936104" cy="276999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NZ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4211960" y="2689175"/>
            <a:ext cx="936104" cy="30777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NZ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4211960" y="2977207"/>
            <a:ext cx="936104" cy="30777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NZ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5148064" y="2966174"/>
            <a:ext cx="936104" cy="30777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NZ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5148064" y="3933056"/>
            <a:ext cx="936104" cy="30777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NZ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6084168" y="3913311"/>
            <a:ext cx="936104" cy="30777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NZ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4211960" y="5168225"/>
            <a:ext cx="936104" cy="276999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NZ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4211960" y="5456257"/>
            <a:ext cx="936104" cy="276999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NZ" sz="1200" dirty="0"/>
          </a:p>
        </p:txBody>
      </p:sp>
      <p:sp>
        <p:nvSpPr>
          <p:cNvPr id="29" name="TextBox 28"/>
          <p:cNvSpPr txBox="1"/>
          <p:nvPr/>
        </p:nvSpPr>
        <p:spPr>
          <a:xfrm>
            <a:off x="5148064" y="5456257"/>
            <a:ext cx="936104" cy="276999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NZ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5148064" y="5157192"/>
            <a:ext cx="936104" cy="30777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NZ" sz="1400" dirty="0"/>
          </a:p>
        </p:txBody>
      </p:sp>
    </p:spTree>
    <p:extLst>
      <p:ext uri="{BB962C8B-B14F-4D97-AF65-F5344CB8AC3E}">
        <p14:creationId xmlns:p14="http://schemas.microsoft.com/office/powerpoint/2010/main" val="53984407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162221"/>
              </p:ext>
            </p:extLst>
          </p:nvPr>
        </p:nvGraphicFramePr>
        <p:xfrm>
          <a:off x="611560" y="1601645"/>
          <a:ext cx="7772276" cy="50355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18246"/>
                <a:gridCol w="433299"/>
                <a:gridCol w="572097"/>
                <a:gridCol w="458758"/>
                <a:gridCol w="603788"/>
                <a:gridCol w="433299"/>
                <a:gridCol w="1022947"/>
                <a:gridCol w="432791"/>
                <a:gridCol w="301142"/>
                <a:gridCol w="505092"/>
                <a:gridCol w="790817"/>
              </a:tblGrid>
              <a:tr h="2431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50" dirty="0">
                          <a:effectLst/>
                        </a:rPr>
                        <a:t>Section</a:t>
                      </a:r>
                      <a:endParaRPr lang="en-NZ" sz="105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50">
                          <a:effectLst/>
                        </a:rPr>
                        <a:t>Public hospitals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50" dirty="0">
                          <a:effectLst/>
                        </a:rPr>
                        <a:t>Private hospitals</a:t>
                      </a:r>
                      <a:endParaRPr lang="en-NZ" sz="105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50">
                          <a:effectLst/>
                        </a:rPr>
                        <a:t>Aged &amp; Residential care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50">
                          <a:effectLst/>
                        </a:rPr>
                        <a:t>Home care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50">
                          <a:effectLst/>
                        </a:rPr>
                        <a:t>Training &amp; Education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309353">
                <a:tc>
                  <a:txBody>
                    <a:bodyPr/>
                    <a:lstStyle/>
                    <a:p>
                      <a:endParaRPr lang="en-NZ" sz="105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50" dirty="0">
                          <a:effectLst/>
                        </a:rPr>
                        <a:t>F*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50" dirty="0">
                          <a:effectLst/>
                        </a:rPr>
                        <a:t>(P</a:t>
                      </a:r>
                      <a:r>
                        <a:rPr lang="en-NZ" sz="1050" baseline="30000" dirty="0">
                          <a:effectLst/>
                        </a:rPr>
                        <a:t>#</a:t>
                      </a:r>
                      <a:r>
                        <a:rPr lang="en-NZ" sz="1050" dirty="0">
                          <a:effectLst/>
                        </a:rPr>
                        <a:t>)</a:t>
                      </a:r>
                      <a:endParaRPr lang="en-NZ" sz="105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50">
                          <a:effectLst/>
                        </a:rPr>
                        <a:t>n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50">
                          <a:effectLst/>
                        </a:rPr>
                        <a:t>F*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50">
                          <a:effectLst/>
                        </a:rPr>
                        <a:t>(P</a:t>
                      </a:r>
                      <a:r>
                        <a:rPr lang="en-NZ" sz="1050" baseline="30000">
                          <a:effectLst/>
                        </a:rPr>
                        <a:t>#</a:t>
                      </a:r>
                      <a:r>
                        <a:rPr lang="en-NZ" sz="1050">
                          <a:effectLst/>
                        </a:rPr>
                        <a:t>)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50">
                          <a:effectLst/>
                        </a:rPr>
                        <a:t>n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50">
                          <a:effectLst/>
                        </a:rPr>
                        <a:t>F*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50">
                          <a:effectLst/>
                        </a:rPr>
                        <a:t>(P</a:t>
                      </a:r>
                      <a:r>
                        <a:rPr lang="en-NZ" sz="1050" baseline="30000">
                          <a:effectLst/>
                        </a:rPr>
                        <a:t>#</a:t>
                      </a:r>
                      <a:r>
                        <a:rPr lang="en-NZ" sz="1050">
                          <a:effectLst/>
                        </a:rPr>
                        <a:t>)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50">
                          <a:effectLst/>
                        </a:rPr>
                        <a:t>n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50">
                          <a:effectLst/>
                        </a:rPr>
                        <a:t>F*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50">
                          <a:effectLst/>
                        </a:rPr>
                        <a:t>(P</a:t>
                      </a:r>
                      <a:r>
                        <a:rPr lang="en-NZ" sz="1050" baseline="30000">
                          <a:effectLst/>
                        </a:rPr>
                        <a:t>#</a:t>
                      </a:r>
                      <a:r>
                        <a:rPr lang="en-NZ" sz="1050">
                          <a:effectLst/>
                        </a:rPr>
                        <a:t>)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50">
                          <a:effectLst/>
                        </a:rPr>
                        <a:t>n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50">
                          <a:effectLst/>
                        </a:rPr>
                        <a:t>F*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50">
                          <a:effectLst/>
                        </a:rPr>
                        <a:t>(P</a:t>
                      </a:r>
                      <a:r>
                        <a:rPr lang="en-NZ" sz="1050" baseline="30000">
                          <a:effectLst/>
                        </a:rPr>
                        <a:t>#</a:t>
                      </a:r>
                      <a:r>
                        <a:rPr lang="en-NZ" sz="1050">
                          <a:effectLst/>
                        </a:rPr>
                        <a:t>)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50">
                          <a:effectLst/>
                        </a:rPr>
                        <a:t>n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</a:tr>
              <a:tr h="2531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50">
                          <a:effectLst/>
                        </a:rPr>
                        <a:t>1: Introduction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47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(45.6)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103</a:t>
                      </a:r>
                      <a:endParaRPr lang="en-NZ" sz="105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19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(51.4)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37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49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46.7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105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19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(59.4)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32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38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(55.9)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68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</a:tr>
              <a:tr h="3093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50">
                          <a:effectLst/>
                        </a:rPr>
                        <a:t>2: Why MHP programmes are needed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74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(59.7)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124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24</a:t>
                      </a:r>
                      <a:endParaRPr lang="en-NZ" sz="1050" dirty="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(64.9)</a:t>
                      </a:r>
                      <a:endParaRPr lang="en-NZ" sz="105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37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71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65.1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109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25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(73.5)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34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51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(70.8)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72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</a:tr>
              <a:tr h="2531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50">
                          <a:effectLst/>
                        </a:rPr>
                        <a:t>3: Risk assessment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94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(74.6)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126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33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(86.8)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38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92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84.4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109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28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(82.4)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34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58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(79.5)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73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</a:tr>
              <a:tr h="2531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50">
                          <a:effectLst/>
                        </a:rPr>
                        <a:t>4: Techniques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105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(80.8)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130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37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(92.5)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40</a:t>
                      </a:r>
                      <a:endParaRPr lang="en-NZ" sz="105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102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91.1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112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29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(85.3)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34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60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(81.1)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74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</a:tr>
              <a:tr h="2531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50">
                          <a:effectLst/>
                        </a:rPr>
                        <a:t>5: Training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80</a:t>
                      </a:r>
                      <a:endParaRPr lang="en-NZ" sz="1050" dirty="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(68.4)</a:t>
                      </a:r>
                      <a:endParaRPr lang="en-NZ" sz="105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117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28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(77.8)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36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84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78.5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107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24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(70.6)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34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48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(68.60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70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</a:tr>
              <a:tr h="2531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50">
                          <a:effectLst/>
                        </a:rPr>
                        <a:t>6: Organising training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41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(43.2)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95</a:t>
                      </a:r>
                      <a:endParaRPr lang="en-NZ" sz="105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20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(57.1)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35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57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56.4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101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17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(54.8)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31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35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(52.2)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67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</a:tr>
              <a:tr h="2531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50">
                          <a:effectLst/>
                        </a:rPr>
                        <a:t>7: Equipment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103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(78.6)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131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29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(72.5)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40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87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79.8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109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27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(79.4)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34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53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(71.6)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74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</a:tr>
              <a:tr h="2531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50">
                          <a:effectLst/>
                        </a:rPr>
                        <a:t>8: Equipment management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54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(43.9)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123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15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(41.7)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36</a:t>
                      </a:r>
                      <a:endParaRPr lang="en-NZ" sz="105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54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51.4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105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12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(37.5)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32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25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(36.8)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68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</a:tr>
              <a:tr h="2531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50">
                          <a:effectLst/>
                        </a:rPr>
                        <a:t>9: Facility design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26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(29.5)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88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11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(36.7)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30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28</a:t>
                      </a:r>
                      <a:endParaRPr lang="en-NZ" sz="1050" dirty="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31.1</a:t>
                      </a:r>
                      <a:endParaRPr lang="en-NZ" sz="105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90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7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(26.9)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26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16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(29.1)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55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</a:tr>
              <a:tr h="2531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50">
                          <a:effectLst/>
                        </a:rPr>
                        <a:t>10: Policy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28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(31.8)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88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16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(53.3)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30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40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42.6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94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11</a:t>
                      </a:r>
                      <a:endParaRPr lang="en-NZ" sz="1050" dirty="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(42.3)</a:t>
                      </a:r>
                      <a:endParaRPr lang="en-NZ" sz="105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26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21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(36.8)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57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</a:tr>
              <a:tr h="2531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50">
                          <a:effectLst/>
                        </a:rPr>
                        <a:t>11: Workplace culture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58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(50.0)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116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16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(45.7)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35</a:t>
                      </a:r>
                      <a:endParaRPr lang="en-NZ" sz="105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50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49.5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101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12</a:t>
                      </a:r>
                      <a:endParaRPr lang="en-NZ" sz="1050" dirty="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(38.7)</a:t>
                      </a:r>
                      <a:endParaRPr lang="en-NZ" sz="105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31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26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(41.3)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63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</a:tr>
              <a:tr h="2531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50">
                          <a:effectLst/>
                        </a:rPr>
                        <a:t>12: Monitoring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44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(44.0)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100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18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(47.4)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38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50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50.0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100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14</a:t>
                      </a:r>
                      <a:endParaRPr lang="en-NZ" sz="1050" dirty="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(45.2)</a:t>
                      </a:r>
                      <a:endParaRPr lang="en-NZ" sz="105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31</a:t>
                      </a:r>
                      <a:endParaRPr lang="en-NZ" sz="105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27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(44.3)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61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</a:tr>
              <a:tr h="2531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50">
                          <a:effectLst/>
                        </a:rPr>
                        <a:t>13: Auditing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34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(37.8)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90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16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(48.5)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33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44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47.8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92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9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(37.5)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24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20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(35.1)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57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</a:tr>
              <a:tr h="2531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50">
                          <a:effectLst/>
                        </a:rPr>
                        <a:t>14: Bariatric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64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(60.4)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106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18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(58.1)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31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34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40.0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85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10</a:t>
                      </a:r>
                      <a:endParaRPr lang="en-NZ" sz="105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(41.7)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24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24</a:t>
                      </a:r>
                      <a:endParaRPr lang="en-NZ" sz="1050" dirty="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(43.6)</a:t>
                      </a:r>
                      <a:endParaRPr lang="en-NZ" sz="105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>
                          <a:effectLst/>
                        </a:rPr>
                        <a:t>55</a:t>
                      </a:r>
                      <a:endParaRPr lang="en-NZ" sz="105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</a:tr>
              <a:tr h="152842">
                <a:tc gridSpan="1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900" dirty="0">
                          <a:effectLst/>
                        </a:rPr>
                        <a:t>*F= Frequency, </a:t>
                      </a:r>
                      <a:r>
                        <a:rPr lang="en-NZ" sz="900" baseline="30000" dirty="0">
                          <a:effectLst/>
                        </a:rPr>
                        <a:t>#</a:t>
                      </a:r>
                      <a:r>
                        <a:rPr lang="en-NZ" sz="900" dirty="0">
                          <a:effectLst/>
                        </a:rPr>
                        <a:t>P= Percentage</a:t>
                      </a:r>
                      <a:endParaRPr lang="en-NZ" sz="105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5023" marR="55023" marT="0" marB="0"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7504" y="692696"/>
            <a:ext cx="8928992" cy="838200"/>
          </a:xfrm>
        </p:spPr>
        <p:txBody>
          <a:bodyPr/>
          <a:lstStyle/>
          <a:p>
            <a:r>
              <a:rPr lang="en-NZ" sz="2800" dirty="0"/>
              <a:t>U</a:t>
            </a:r>
            <a:r>
              <a:rPr lang="en-NZ" sz="2800" dirty="0" smtClean="0"/>
              <a:t>se </a:t>
            </a:r>
            <a:r>
              <a:rPr lang="en-NZ" sz="2800" dirty="0"/>
              <a:t>of sections in the MHPG</a:t>
            </a:r>
            <a:r>
              <a:rPr lang="en-NZ" sz="2800" dirty="0" smtClean="0"/>
              <a:t> within the five largest subsectors</a:t>
            </a:r>
            <a:endParaRPr lang="en-NZ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843808" y="3140968"/>
            <a:ext cx="5544616" cy="276999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NZ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2843808" y="2791961"/>
            <a:ext cx="5544616" cy="338554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NZ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2843808" y="3429000"/>
            <a:ext cx="5544616" cy="30777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NZ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2843808" y="4005064"/>
            <a:ext cx="5544616" cy="338554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NZ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2843808" y="4633391"/>
            <a:ext cx="5544616" cy="156966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NZ" sz="9600" dirty="0"/>
          </a:p>
        </p:txBody>
      </p:sp>
    </p:spTree>
    <p:extLst>
      <p:ext uri="{BB962C8B-B14F-4D97-AF65-F5344CB8AC3E}">
        <p14:creationId xmlns:p14="http://schemas.microsoft.com/office/powerpoint/2010/main" val="37150610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4"/>
          </p:nvPr>
        </p:nvSpPr>
        <p:spPr>
          <a:xfrm>
            <a:off x="457200" y="1628800"/>
            <a:ext cx="8229599" cy="4038600"/>
          </a:xfrm>
        </p:spPr>
        <p:txBody>
          <a:bodyPr/>
          <a:lstStyle/>
          <a:p>
            <a:r>
              <a:rPr lang="en-NZ" dirty="0">
                <a:solidFill>
                  <a:srgbClr val="FFFF00"/>
                </a:solidFill>
              </a:rPr>
              <a:t>RISK ASSESSMENT</a:t>
            </a:r>
            <a:r>
              <a:rPr lang="en-NZ" dirty="0"/>
              <a:t> Training and education followed by risk assessment. Further, to improve own knowledge.</a:t>
            </a:r>
          </a:p>
          <a:p>
            <a:r>
              <a:rPr lang="en-NZ" dirty="0" smtClean="0">
                <a:solidFill>
                  <a:srgbClr val="FFFF00"/>
                </a:solidFill>
              </a:rPr>
              <a:t>TECHNIQUE</a:t>
            </a:r>
            <a:r>
              <a:rPr lang="en-NZ" dirty="0" smtClean="0"/>
              <a:t> Training </a:t>
            </a:r>
            <a:r>
              <a:rPr lang="en-NZ" dirty="0"/>
              <a:t>and education </a:t>
            </a:r>
            <a:r>
              <a:rPr lang="en-NZ" dirty="0" smtClean="0"/>
              <a:t>purpose. Further, </a:t>
            </a:r>
            <a:r>
              <a:rPr lang="en-NZ" dirty="0"/>
              <a:t>to improve </a:t>
            </a:r>
            <a:r>
              <a:rPr lang="en-NZ" dirty="0" smtClean="0"/>
              <a:t>safety, </a:t>
            </a:r>
            <a:r>
              <a:rPr lang="en-NZ" dirty="0"/>
              <a:t>better </a:t>
            </a:r>
            <a:r>
              <a:rPr lang="en-NZ" dirty="0" smtClean="0"/>
              <a:t>practice and to </a:t>
            </a:r>
            <a:r>
              <a:rPr lang="en-NZ" dirty="0"/>
              <a:t>improve their own knowledge. </a:t>
            </a:r>
          </a:p>
          <a:p>
            <a:r>
              <a:rPr lang="en-NZ" dirty="0" smtClean="0">
                <a:solidFill>
                  <a:srgbClr val="FFFF00"/>
                </a:solidFill>
              </a:rPr>
              <a:t>TRAINING</a:t>
            </a:r>
            <a:r>
              <a:rPr lang="en-NZ" dirty="0" smtClean="0"/>
              <a:t> </a:t>
            </a:r>
            <a:r>
              <a:rPr lang="en-NZ" dirty="0" err="1" smtClean="0"/>
              <a:t>Training</a:t>
            </a:r>
            <a:r>
              <a:rPr lang="en-NZ" dirty="0" smtClean="0"/>
              <a:t> </a:t>
            </a:r>
            <a:r>
              <a:rPr lang="en-NZ" dirty="0"/>
              <a:t>and education purpose. </a:t>
            </a:r>
            <a:r>
              <a:rPr lang="en-NZ" dirty="0" smtClean="0"/>
              <a:t>Further, </a:t>
            </a:r>
            <a:r>
              <a:rPr lang="en-NZ" dirty="0"/>
              <a:t>to improve their own </a:t>
            </a:r>
            <a:r>
              <a:rPr lang="en-NZ" dirty="0" smtClean="0"/>
              <a:t>knowledge, to </a:t>
            </a:r>
            <a:r>
              <a:rPr lang="en-NZ" dirty="0"/>
              <a:t>to argue for MHP and to develop programmes and policies. </a:t>
            </a:r>
            <a:endParaRPr lang="en-NZ" dirty="0" smtClean="0"/>
          </a:p>
          <a:p>
            <a:r>
              <a:rPr lang="en-NZ" dirty="0" smtClean="0">
                <a:solidFill>
                  <a:srgbClr val="FFFF00"/>
                </a:solidFill>
              </a:rPr>
              <a:t>EQUIPMENT</a:t>
            </a:r>
            <a:r>
              <a:rPr lang="en-NZ" dirty="0" smtClean="0"/>
              <a:t> Training and education followed by improving my own knowledge. Further, to improve safety and for better practice. 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7504" y="692696"/>
            <a:ext cx="8928992" cy="838200"/>
          </a:xfrm>
        </p:spPr>
        <p:txBody>
          <a:bodyPr/>
          <a:lstStyle/>
          <a:p>
            <a:r>
              <a:rPr lang="en-NZ" sz="2800" dirty="0" smtClean="0"/>
              <a:t>Purpose for use </a:t>
            </a:r>
            <a:r>
              <a:rPr lang="en-NZ" sz="2800" dirty="0"/>
              <a:t>of sections in the </a:t>
            </a:r>
            <a:r>
              <a:rPr lang="en-NZ" sz="2800" dirty="0" smtClean="0"/>
              <a:t>MHPG</a:t>
            </a:r>
            <a:endParaRPr lang="en-NZ" sz="2400" dirty="0"/>
          </a:p>
        </p:txBody>
      </p:sp>
    </p:spTree>
    <p:extLst>
      <p:ext uri="{BB962C8B-B14F-4D97-AF65-F5344CB8AC3E}">
        <p14:creationId xmlns:p14="http://schemas.microsoft.com/office/powerpoint/2010/main" val="16242366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2 v1 Massey-powerpoint-template-4x3-201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Background image style 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Background image style 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ll blue style 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All blue style 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Blue/White style 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Blue/White style 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Blue/White style 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ackground image style 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Background image style 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Background image style 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2012 v1 Massey-powerpoint-template-4x3-2012</Template>
  <TotalTime>764</TotalTime>
  <Words>3156</Words>
  <Application>Microsoft Office PowerPoint</Application>
  <PresentationFormat>On-screen Show (4:3)</PresentationFormat>
  <Paragraphs>1573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11</vt:i4>
      </vt:variant>
      <vt:variant>
        <vt:lpstr>Slide Titles</vt:lpstr>
      </vt:variant>
      <vt:variant>
        <vt:i4>11</vt:i4>
      </vt:variant>
    </vt:vector>
  </HeadingPairs>
  <TitlesOfParts>
    <vt:vector size="22" baseType="lpstr">
      <vt:lpstr>2012 v1 Massey-powerpoint-template-4x3-2012</vt:lpstr>
      <vt:lpstr>All blue style 2</vt:lpstr>
      <vt:lpstr>All blue style 3</vt:lpstr>
      <vt:lpstr>Blue/White style 1</vt:lpstr>
      <vt:lpstr>Blue/White style 2</vt:lpstr>
      <vt:lpstr>Blue/White style 3</vt:lpstr>
      <vt:lpstr>Background image style 1</vt:lpstr>
      <vt:lpstr>Background image style 2</vt:lpstr>
      <vt:lpstr>Background image style 3</vt:lpstr>
      <vt:lpstr>Background image style 4</vt:lpstr>
      <vt:lpstr>Background image style 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Massey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Legg, Stephen</dc:creator>
  <cp:lastModifiedBy>Lidegaard, Mark</cp:lastModifiedBy>
  <cp:revision>95</cp:revision>
  <dcterms:created xsi:type="dcterms:W3CDTF">2015-10-14T00:52:08Z</dcterms:created>
  <dcterms:modified xsi:type="dcterms:W3CDTF">2017-05-04T11:53:46Z</dcterms:modified>
</cp:coreProperties>
</file>