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  <p:sldMasterId id="2147483930" r:id="rId2"/>
    <p:sldMasterId id="2147483661" r:id="rId3"/>
    <p:sldMasterId id="2147483679" r:id="rId4"/>
    <p:sldMasterId id="2147483703" r:id="rId5"/>
    <p:sldMasterId id="2147483689" r:id="rId6"/>
    <p:sldMasterId id="2147483669" r:id="rId7"/>
    <p:sldMasterId id="2147483926" r:id="rId8"/>
    <p:sldMasterId id="2147483928" r:id="rId9"/>
    <p:sldMasterId id="2147483701" r:id="rId10"/>
    <p:sldMasterId id="2147483889" r:id="rId11"/>
  </p:sldMasterIdLst>
  <p:notesMasterIdLst>
    <p:notesMasterId r:id="rId20"/>
  </p:notesMasterIdLst>
  <p:handoutMasterIdLst>
    <p:handoutMasterId r:id="rId21"/>
  </p:handoutMasterIdLst>
  <p:sldIdLst>
    <p:sldId id="257" r:id="rId12"/>
    <p:sldId id="270" r:id="rId13"/>
    <p:sldId id="271" r:id="rId14"/>
    <p:sldId id="272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FAF36-C126-4CD6-B926-C2CC9CAC73C2}" type="datetimeFigureOut">
              <a:rPr lang="en-NZ" smtClean="0"/>
              <a:t>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A05B7-AB96-407E-A317-A55B19BCEC30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4474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7CF95401-C8FE-804B-83E2-5318579333E7}" type="datetimeFigureOut">
              <a:rPr lang="en-GB"/>
              <a:pPr>
                <a:defRPr/>
              </a:pPr>
              <a:t>04/05/2017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502AEA54-8D33-0647-AC74-F38758DA81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4181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066800" y="990600"/>
            <a:ext cx="6858000" cy="838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2377246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4035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-NZ)Rev)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9075" y="60944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2958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180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41530467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19885852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981201"/>
            <a:ext cx="8229599" cy="4038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83961138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57200" y="1600200"/>
            <a:ext cx="8382000" cy="441960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/>
              <a:t>Click to enter text</a:t>
            </a:r>
          </a:p>
          <a:p>
            <a:pPr lvl="1"/>
            <a:r>
              <a:rPr lang="en-AU" dirty="0"/>
              <a:t>Second level</a:t>
            </a:r>
          </a:p>
          <a:p>
            <a:pPr lvl="2"/>
            <a:r>
              <a:rPr lang="en-AU" dirty="0"/>
              <a:t>Third level</a:t>
            </a:r>
          </a:p>
          <a:p>
            <a:pPr lvl="3"/>
            <a:r>
              <a:rPr lang="en-AU" dirty="0"/>
              <a:t>Fourth level</a:t>
            </a:r>
          </a:p>
          <a:p>
            <a:pPr lvl="4"/>
            <a:r>
              <a:rPr lang="en-AU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032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1642261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562600" y="1036638"/>
            <a:ext cx="3276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24552310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28600" y="762000"/>
            <a:ext cx="35052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99149005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3.emf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67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New-NZ)Rev)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YK_WB_LEF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63" y="-23813"/>
            <a:ext cx="2024063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72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MUN38896 MasseyLogoUniNZ_CMYKrev.ai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63500"/>
            <a:ext cx="1625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Slash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New-NZ)Rev)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MYK_WB_RIGH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Slash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60438"/>
            <a:ext cx="3851275" cy="109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803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MYK_WB_R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2800" y="-15875"/>
            <a:ext cx="202406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Slash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79450"/>
            <a:ext cx="38512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New-NZ)Rev)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6119813"/>
            <a:ext cx="11176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63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Arial" pitchFamily="34" charset="0"/>
          <a:ea typeface="ＭＳ Ｐゴシック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179512" y="620688"/>
            <a:ext cx="8856984" cy="5904656"/>
          </a:xfrm>
        </p:spPr>
        <p:txBody>
          <a:bodyPr/>
          <a:lstStyle/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NZ" sz="3200" b="1" dirty="0">
                <a:solidFill>
                  <a:srgbClr val="FFFF00"/>
                </a:solidFill>
              </a:rPr>
              <a:t>Review of International Guidance Material of Moving and Handling People</a:t>
            </a:r>
          </a:p>
          <a:p>
            <a:pPr marL="0" indent="0" algn="ctr">
              <a:buNone/>
            </a:pPr>
            <a:endParaRPr lang="en-NZ" sz="3200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NZ" sz="3200" b="1" dirty="0">
                <a:solidFill>
                  <a:srgbClr val="FFFF00"/>
                </a:solidFill>
              </a:rPr>
              <a:t>-  Work in Progress… </a:t>
            </a:r>
          </a:p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en-NZ" dirty="0">
                <a:solidFill>
                  <a:srgbClr val="FFFF00"/>
                </a:solidFill>
              </a:rPr>
              <a:t>Hannele Lahti </a:t>
            </a:r>
          </a:p>
          <a:p>
            <a:pPr marL="0" indent="0" algn="ctr">
              <a:buNone/>
            </a:pPr>
            <a:r>
              <a:rPr lang="en-NZ" sz="1600" dirty="0"/>
              <a:t>Ergonomics intern / Bachelor’s and Master’s Student </a:t>
            </a:r>
          </a:p>
          <a:p>
            <a:pPr marL="0" indent="0" algn="ctr">
              <a:buNone/>
            </a:pPr>
            <a:r>
              <a:rPr lang="en-NZ" sz="1600" dirty="0"/>
              <a:t>University of Eastern Finland</a:t>
            </a:r>
          </a:p>
          <a:p>
            <a:pPr marL="0" indent="0" algn="ctr">
              <a:buNone/>
            </a:pPr>
            <a:endParaRPr lang="en-NZ" sz="1600" dirty="0"/>
          </a:p>
          <a:p>
            <a:pPr marL="0" indent="0" algn="ctr">
              <a:buNone/>
            </a:pPr>
            <a:r>
              <a:rPr lang="en-NZ" sz="1600" dirty="0"/>
              <a:t>Faculty of Health Sciences</a:t>
            </a:r>
          </a:p>
          <a:p>
            <a:pPr marL="0" indent="0" algn="ctr">
              <a:buNone/>
            </a:pPr>
            <a:r>
              <a:rPr lang="en-NZ" sz="1600" dirty="0"/>
              <a:t>School of Medicine</a:t>
            </a:r>
          </a:p>
          <a:p>
            <a:pPr marL="0" indent="0" algn="ctr">
              <a:buNone/>
            </a:pPr>
            <a:r>
              <a:rPr lang="en-NZ" sz="1600" dirty="0"/>
              <a:t>Institute of Public Health and Clinical Nutrition</a:t>
            </a:r>
          </a:p>
          <a:p>
            <a:pPr marL="0" indent="0" algn="ctr">
              <a:buNone/>
            </a:pPr>
            <a:endParaRPr lang="en-NZ" sz="1600" dirty="0"/>
          </a:p>
          <a:p>
            <a:pPr marL="0" indent="0" algn="ctr">
              <a:buNone/>
            </a:pPr>
            <a:endParaRPr lang="en-NZ" sz="1600" dirty="0"/>
          </a:p>
          <a:p>
            <a:pPr marL="0" indent="0" algn="ctr">
              <a:buNone/>
            </a:pPr>
            <a:endParaRPr lang="en-NZ" dirty="0">
              <a:solidFill>
                <a:srgbClr val="FFFF00"/>
              </a:solidFill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61250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404664"/>
            <a:ext cx="8928992" cy="838200"/>
          </a:xfrm>
        </p:spPr>
        <p:txBody>
          <a:bodyPr/>
          <a:lstStyle/>
          <a:p>
            <a:r>
              <a:rPr lang="en-NZ" sz="2400" b="1" dirty="0">
                <a:solidFill>
                  <a:srgbClr val="FFFF00"/>
                </a:solidFill>
              </a:rPr>
              <a:t>International guidance material for MHP   </a:t>
            </a:r>
          </a:p>
          <a:p>
            <a:endParaRPr lang="en-NZ" sz="24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358007"/>
              </p:ext>
            </p:extLst>
          </p:nvPr>
        </p:nvGraphicFramePr>
        <p:xfrm>
          <a:off x="107504" y="980729"/>
          <a:ext cx="8856984" cy="54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7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62025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 err="1"/>
                        <a:t>Implemen-tation</a:t>
                      </a:r>
                      <a:r>
                        <a:rPr lang="en-NZ" sz="1400" b="1" dirty="0"/>
                        <a:t> guides*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Guidelines for MHP*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Card scheme/</a:t>
                      </a:r>
                    </a:p>
                    <a:p>
                      <a:r>
                        <a:rPr lang="en-NZ" sz="1400" b="1" dirty="0"/>
                        <a:t>Passport*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Management/</a:t>
                      </a:r>
                    </a:p>
                    <a:p>
                      <a:r>
                        <a:rPr lang="en-NZ" sz="1400" b="1" dirty="0"/>
                        <a:t>coordinator</a:t>
                      </a:r>
                      <a:r>
                        <a:rPr lang="en-NZ" sz="1400" b="1" baseline="0" dirty="0"/>
                        <a:t> guidance</a:t>
                      </a:r>
                      <a:endParaRPr lang="en-N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Standards/</a:t>
                      </a:r>
                    </a:p>
                    <a:p>
                      <a:r>
                        <a:rPr lang="en-NZ" sz="1400" b="1" dirty="0"/>
                        <a:t>legislation guides of</a:t>
                      </a:r>
                      <a:r>
                        <a:rPr lang="en-NZ" sz="1400" b="1" baseline="0" dirty="0"/>
                        <a:t> MHP*</a:t>
                      </a:r>
                      <a:endParaRPr lang="en-N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Guidance for</a:t>
                      </a:r>
                      <a:r>
                        <a:rPr lang="en-NZ" sz="1400" b="1" baseline="0" dirty="0"/>
                        <a:t> mechanical aids</a:t>
                      </a:r>
                      <a:endParaRPr lang="en-NZ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400" b="1" dirty="0"/>
                        <a:t>Leaflets of MHP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Australia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Canada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Denmark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Finland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Germany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Ireland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Italy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0936">
                <a:tc>
                  <a:txBody>
                    <a:bodyPr/>
                    <a:lstStyle/>
                    <a:p>
                      <a:r>
                        <a:rPr lang="en-NZ" sz="1200" b="1" dirty="0"/>
                        <a:t>Netherlands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0936">
                <a:tc>
                  <a:txBody>
                    <a:bodyPr/>
                    <a:lstStyle/>
                    <a:p>
                      <a:r>
                        <a:rPr lang="en-NZ" sz="1200" b="1" dirty="0"/>
                        <a:t>New Zealand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Sweden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U.K.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U.S.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Europe wide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722">
                <a:tc>
                  <a:txBody>
                    <a:bodyPr/>
                    <a:lstStyle/>
                    <a:p>
                      <a:r>
                        <a:rPr lang="en-NZ" sz="1200" b="1" dirty="0"/>
                        <a:t>Worldwide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75656" y="6381328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schemeClr val="bg1"/>
                </a:solidFill>
              </a:rPr>
              <a:t>* Some evaluated</a:t>
            </a:r>
          </a:p>
        </p:txBody>
      </p:sp>
    </p:spTree>
    <p:extLst>
      <p:ext uri="{BB962C8B-B14F-4D97-AF65-F5344CB8AC3E}">
        <p14:creationId xmlns:p14="http://schemas.microsoft.com/office/powerpoint/2010/main" val="239207009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88640"/>
            <a:ext cx="8784976" cy="838200"/>
          </a:xfrm>
        </p:spPr>
        <p:txBody>
          <a:bodyPr/>
          <a:lstStyle/>
          <a:p>
            <a:r>
              <a:rPr lang="en-NZ" sz="2800" dirty="0">
                <a:solidFill>
                  <a:srgbClr val="FFFF00"/>
                </a:solidFill>
              </a:rPr>
              <a:t>Implementation guides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769218448"/>
              </p:ext>
            </p:extLst>
          </p:nvPr>
        </p:nvGraphicFramePr>
        <p:xfrm>
          <a:off x="251520" y="908720"/>
          <a:ext cx="8712968" cy="5156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861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Guidance</a:t>
                      </a:r>
                      <a:r>
                        <a:rPr lang="en-NZ" baseline="0" dirty="0"/>
                        <a:t> material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Evaluation results in a nutshell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7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Australia, Victoria, 2004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Implementation Framework for the Introduction/Maintenance/Extension of Nurse Back Injury Prevention Programs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Retrospective evaluation of the Victorian Nurses Back Injury Project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Implementation of a No lifting –policy (intervention study)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24 % reduction</a:t>
                      </a:r>
                      <a:r>
                        <a:rPr lang="en-NZ" sz="1600" baseline="0" dirty="0"/>
                        <a:t> in standard back injury claims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41% reduction in working day lost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Estimated cost savings to Victorian public health service agencies $6.4M per annum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6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600" baseline="0" dirty="0"/>
                        <a:t>(Martin et al. 2009)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40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U.S., NIOSH, 2009</a:t>
                      </a:r>
                      <a:r>
                        <a:rPr lang="en-NZ" sz="16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Safe Patient Handling Training for Schools of Nursing.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Field study at 29 schools of nursing, SPH training interventions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Knowledge about SPH concepts improved considerably among nurse</a:t>
                      </a:r>
                      <a:r>
                        <a:rPr lang="en-NZ" sz="1600" baseline="0" dirty="0"/>
                        <a:t> educators and students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Intervention schools are more likely to use mechanical lifting  devices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6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600" dirty="0"/>
                        <a:t>(NIOSH, 2009)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600" dirty="0"/>
                        <a:t>(Nelson et al. 2007) Not found yet!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en-N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01894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3608" y="188640"/>
            <a:ext cx="6858000" cy="838200"/>
          </a:xfrm>
        </p:spPr>
        <p:txBody>
          <a:bodyPr/>
          <a:lstStyle/>
          <a:p>
            <a:pPr lvl="0"/>
            <a:r>
              <a:rPr lang="en-NZ" sz="2800" dirty="0">
                <a:solidFill>
                  <a:srgbClr val="FFFF00"/>
                </a:solidFill>
              </a:rPr>
              <a:t>Guidelines for MHP</a:t>
            </a:r>
          </a:p>
          <a:p>
            <a:endParaRPr lang="en-NZ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84229736"/>
              </p:ext>
            </p:extLst>
          </p:nvPr>
        </p:nvGraphicFramePr>
        <p:xfrm>
          <a:off x="107504" y="836713"/>
          <a:ext cx="8928992" cy="5910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4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5011">
                <a:tc>
                  <a:txBody>
                    <a:bodyPr/>
                    <a:lstStyle/>
                    <a:p>
                      <a:pPr algn="ctr"/>
                      <a:r>
                        <a:rPr lang="en-NZ" sz="1800" dirty="0"/>
                        <a:t>Guidance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dirty="0"/>
                        <a:t>Evaluation</a:t>
                      </a:r>
                      <a:r>
                        <a:rPr lang="en-NZ" sz="1800" baseline="0" dirty="0"/>
                        <a:t> results</a:t>
                      </a:r>
                      <a:r>
                        <a:rPr lang="en-NZ" sz="1800" dirty="0"/>
                        <a:t> in a nutshell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7885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U.S. Florida, 2011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Patient Care Ergonomics Resource Guide: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400" b="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Safe Patient Handling and Movement.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Intervention study, pre-/post design without a control group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Implementation of a multifaceted program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Less musculoskeletal injuries (p=0.036)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18% decrease in lost workdays post-intervention (p=0.79)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Significant increases in professional status and task requirements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Decrease in the number of “unsafe” daily patient handling practices (based on self-reports, p=0.027)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Annual post-intervention savings $200 000/year in workers’ compensation expenses and cost savings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200" baseline="0" dirty="0"/>
                        <a:t>(Nelson et al., 2006)</a:t>
                      </a:r>
                      <a:endParaRPr lang="en-NZ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9295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An 18-month observational study of the introduction of SPHM project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Decreased incidence and severity of injuries to health care workers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General satisfaction with use of equipment</a:t>
                      </a:r>
                      <a:r>
                        <a:rPr lang="en-NZ" sz="1200" baseline="0" dirty="0"/>
                        <a:t> by patients and caregivers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baseline="0" dirty="0"/>
                        <a:t>Net benefits $200 000/year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200" baseline="0" dirty="0"/>
                        <a:t>(</a:t>
                      </a:r>
                      <a:r>
                        <a:rPr lang="en-NZ" sz="1200" baseline="0" dirty="0" err="1"/>
                        <a:t>Siddharthan</a:t>
                      </a:r>
                      <a:r>
                        <a:rPr lang="en-NZ" sz="1200" baseline="0" dirty="0"/>
                        <a:t> et al., 2005)</a:t>
                      </a:r>
                      <a:endParaRPr lang="en-NZ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9311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Follow-up study to the Nelson et al., (2006) program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Interviews, focus groups and surveys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The SPHM program elements instituted by the original research study were not well maintained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In one site the program flourished and grew throughout the hospital due to the upper administrative and management support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200" dirty="0"/>
                        <a:t>(</a:t>
                      </a:r>
                      <a:r>
                        <a:rPr lang="en-NZ" sz="1200" dirty="0" err="1"/>
                        <a:t>Matz</a:t>
                      </a:r>
                      <a:r>
                        <a:rPr lang="en-NZ" sz="1200" dirty="0"/>
                        <a:t>, 2008)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1145">
                <a:tc v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The 3-year longitudinal study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200" dirty="0"/>
                        <a:t>To identify which components of</a:t>
                      </a:r>
                      <a:r>
                        <a:rPr lang="en-NZ" sz="1200" baseline="0" dirty="0"/>
                        <a:t> a system-wide SPH program reduced MSI due to patient handling among nurses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200" baseline="0" dirty="0"/>
                        <a:t>Organizational risk factors: bed days of care, facility complexity level and baseline MSI incidence rate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NZ" sz="1200" baseline="0" dirty="0"/>
                        <a:t>SPH components: deployment of ceiling lifts and other technology, peer leader effectiveness, competency in SPH equipment use, facility coordinator link with safety committee and peer leader training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NZ" sz="1200" baseline="0" dirty="0"/>
                        <a:t>(Powell-Cope et al., 2014)</a:t>
                      </a:r>
                      <a:endParaRPr lang="en-NZ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3334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58869223"/>
              </p:ext>
            </p:extLst>
          </p:nvPr>
        </p:nvGraphicFramePr>
        <p:xfrm>
          <a:off x="179512" y="908720"/>
          <a:ext cx="8784976" cy="5040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7041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Guidance</a:t>
                      </a:r>
                      <a:r>
                        <a:rPr lang="en-NZ" baseline="0" dirty="0"/>
                        <a:t> material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Evaluation results in a nutshell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11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Germany,</a:t>
                      </a:r>
                      <a:r>
                        <a:rPr lang="en-NZ" sz="1600" b="1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NZ" sz="16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2002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Back Protective </a:t>
                      </a:r>
                      <a:r>
                        <a:rPr lang="en-NZ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Patient Transfer (BPPT) in the health care and nursing homes. Federal prevention program of the</a:t>
                      </a:r>
                      <a:r>
                        <a:rPr lang="en-NZ" sz="16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NZ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accident insurance institutions of the public sector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Multidimensional long-term follow-up for the initial evaluation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A controlled cross-sectional survey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Low back pain rates can be decreased by 20-25%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A perceived improvement in back health status 67%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A perceived physical load reduction 63%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31% decrease in the portion of MSD diagnosis on work absence (1. year of the intervention)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6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600" baseline="0" dirty="0"/>
                        <a:t>(</a:t>
                      </a:r>
                      <a:r>
                        <a:rPr lang="en-NZ" sz="1600" baseline="0" dirty="0" err="1"/>
                        <a:t>Michaelis</a:t>
                      </a:r>
                      <a:r>
                        <a:rPr lang="en-NZ" sz="1600" baseline="0" dirty="0"/>
                        <a:t> and Hermann, 2010)</a:t>
                      </a:r>
                      <a:endParaRPr lang="en-N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0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New Zealand, 2003</a:t>
                      </a:r>
                      <a:endParaRPr lang="en-N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New Zealand patient handling guidelines. The </a:t>
                      </a:r>
                      <a:r>
                        <a:rPr lang="en-NZ" sz="16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Liten</a:t>
                      </a:r>
                      <a:r>
                        <a:rPr lang="en-NZ" sz="16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Up Approach.</a:t>
                      </a:r>
                      <a:endParaRPr lang="en-NZ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Mixed methods approach (questionnaire surveys and interviews)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Pre- and post workshops surveys of ward staff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dirty="0"/>
                        <a:t>In the post-workshop</a:t>
                      </a:r>
                      <a:r>
                        <a:rPr lang="en-NZ" sz="1600" baseline="0" dirty="0"/>
                        <a:t> </a:t>
                      </a:r>
                      <a:r>
                        <a:rPr lang="en-NZ" sz="1600" dirty="0"/>
                        <a:t>survey, all the</a:t>
                      </a:r>
                      <a:r>
                        <a:rPr lang="en-NZ" sz="1600" baseline="0" dirty="0"/>
                        <a:t> 110 participants reported significant increases in their SPH skills and confidence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600" baseline="0" dirty="0"/>
                        <a:t>In the follow-up surveys, the participants reported relatively high levels of overall competence and confidence in the use of specific SPH skills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6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600" baseline="0" dirty="0"/>
                        <a:t>(Thomas and Thomas, 2007)</a:t>
                      </a:r>
                      <a:endParaRPr lang="en-N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43608" y="116632"/>
            <a:ext cx="6858000" cy="838200"/>
          </a:xfrm>
        </p:spPr>
        <p:txBody>
          <a:bodyPr/>
          <a:lstStyle/>
          <a:p>
            <a:pPr lvl="0"/>
            <a:r>
              <a:rPr lang="en-NZ" sz="2800" dirty="0">
                <a:solidFill>
                  <a:srgbClr val="FFFF00"/>
                </a:solidFill>
              </a:rPr>
              <a:t>Guidelines for MHP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6452015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007609689"/>
              </p:ext>
            </p:extLst>
          </p:nvPr>
        </p:nvGraphicFramePr>
        <p:xfrm>
          <a:off x="457200" y="1981200"/>
          <a:ext cx="8219256" cy="3044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2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696">
                <a:tc>
                  <a:txBody>
                    <a:bodyPr/>
                    <a:lstStyle/>
                    <a:p>
                      <a:pPr algn="ctr"/>
                      <a:r>
                        <a:rPr lang="en-NZ" sz="2000" dirty="0"/>
                        <a:t>Guidance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000" dirty="0"/>
                        <a:t>Evaluation in a nutshell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2563">
                <a:tc>
                  <a:txBody>
                    <a:bodyPr/>
                    <a:lstStyle/>
                    <a:p>
                      <a:r>
                        <a:rPr lang="en-NZ" sz="1800" b="1" dirty="0"/>
                        <a:t>Finland, 2009</a:t>
                      </a:r>
                      <a:endParaRPr lang="en-NZ" sz="1800" b="0" dirty="0"/>
                    </a:p>
                    <a:p>
                      <a:r>
                        <a:rPr lang="en-NZ" sz="1800" dirty="0"/>
                        <a:t>The Ergonomic Patient Handling Card – education scheme.</a:t>
                      </a:r>
                    </a:p>
                    <a:p>
                      <a:endParaRPr lang="en-N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dirty="0"/>
                        <a:t>Thematic interviews of six nurses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dirty="0"/>
                        <a:t>The Ergonomic</a:t>
                      </a:r>
                      <a:r>
                        <a:rPr lang="en-NZ" sz="1800" baseline="0" dirty="0"/>
                        <a:t> Patient Handling Card Training program had positive effects on nurses’ patient handling techniques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baseline="0" dirty="0"/>
                        <a:t>Safer work techniques were implemented into the work communities </a:t>
                      </a:r>
                      <a:r>
                        <a:rPr lang="en-NZ" sz="1800" dirty="0"/>
                        <a:t>    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NZ" sz="180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800" dirty="0"/>
                        <a:t>(</a:t>
                      </a:r>
                      <a:r>
                        <a:rPr lang="en-NZ" sz="1800" dirty="0" err="1"/>
                        <a:t>Henriksson</a:t>
                      </a:r>
                      <a:r>
                        <a:rPr lang="en-NZ" sz="1800" dirty="0"/>
                        <a:t>,</a:t>
                      </a:r>
                      <a:r>
                        <a:rPr lang="en-NZ" sz="1800" baseline="0" dirty="0"/>
                        <a:t> 2011)</a:t>
                      </a:r>
                      <a:r>
                        <a:rPr lang="en-NZ" sz="1800" dirty="0"/>
          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NZ" dirty="0">
                <a:solidFill>
                  <a:srgbClr val="FFFF00"/>
                </a:solidFill>
              </a:rPr>
              <a:t>Card scheme/Passport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1552888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76947727"/>
              </p:ext>
            </p:extLst>
          </p:nvPr>
        </p:nvGraphicFramePr>
        <p:xfrm>
          <a:off x="457200" y="1981200"/>
          <a:ext cx="8003232" cy="416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6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1696">
                <a:tc>
                  <a:txBody>
                    <a:bodyPr/>
                    <a:lstStyle/>
                    <a:p>
                      <a:pPr algn="ctr"/>
                      <a:r>
                        <a:rPr lang="en-NZ" sz="1800" dirty="0"/>
                        <a:t>Guidance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800" dirty="0"/>
                        <a:t>Evaluation in a nutshell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62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U.S., Washington,  2011,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800" b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RCW 70.41.390 Hospital licensing regulation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dirty="0"/>
                        <a:t>Implementation of safe patient lifting legislation by comparing Washington with SPH legislation and Idaho with no legislation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dirty="0"/>
                        <a:t>The percent of</a:t>
                      </a:r>
                      <a:r>
                        <a:rPr lang="en-NZ" sz="1800" baseline="0" dirty="0"/>
                        <a:t> direct care staff reporting a “no SPH policy” decreased from 10.8% to 3.6%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baseline="0" dirty="0"/>
                        <a:t>Knowledge of a written SPH policy increased dramatically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baseline="0" dirty="0"/>
                        <a:t>Reporting back pain increased in 2009 comparing to 2007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baseline="0" dirty="0"/>
                        <a:t>Increase in routine use of SPH equipment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NZ" sz="1800" baseline="0" dirty="0"/>
                        <a:t>Etc. 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en-NZ" sz="18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NZ" sz="1800" baseline="0" dirty="0"/>
                        <a:t>(SHARP, 2011)</a:t>
                      </a:r>
                      <a:endParaRPr lang="en-NZ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NZ" dirty="0">
                <a:solidFill>
                  <a:srgbClr val="FFFF00"/>
                </a:solidFill>
              </a:rPr>
              <a:t>Standard/legislation guides for MHP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507393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467544" y="1196752"/>
            <a:ext cx="8352928" cy="4824536"/>
          </a:xfrm>
        </p:spPr>
        <p:txBody>
          <a:bodyPr/>
          <a:lstStyle/>
          <a:p>
            <a:r>
              <a:rPr lang="en-NZ" sz="1200" dirty="0" err="1"/>
              <a:t>Henriksson</a:t>
            </a:r>
            <a:r>
              <a:rPr lang="en-NZ" sz="1200" dirty="0"/>
              <a:t>, A. 2011. </a:t>
            </a:r>
            <a:r>
              <a:rPr lang="en-NZ" sz="1200" dirty="0" err="1"/>
              <a:t>Potilassiirtojen</a:t>
            </a:r>
            <a:r>
              <a:rPr lang="en-NZ" sz="1200" dirty="0"/>
              <a:t> </a:t>
            </a:r>
            <a:r>
              <a:rPr lang="en-NZ" sz="1200" dirty="0" err="1"/>
              <a:t>ergonomiakortti-koulutuksen</a:t>
            </a:r>
            <a:r>
              <a:rPr lang="en-NZ" sz="1200" dirty="0"/>
              <a:t> </a:t>
            </a:r>
            <a:r>
              <a:rPr lang="en-NZ" sz="1200" dirty="0" err="1"/>
              <a:t>vaikutukset</a:t>
            </a:r>
            <a:r>
              <a:rPr lang="en-NZ" sz="1200" dirty="0"/>
              <a:t> </a:t>
            </a:r>
            <a:r>
              <a:rPr lang="en-NZ" sz="1200" dirty="0" err="1"/>
              <a:t>potilaan</a:t>
            </a:r>
            <a:r>
              <a:rPr lang="en-NZ" sz="1200" dirty="0"/>
              <a:t> </a:t>
            </a:r>
            <a:r>
              <a:rPr lang="en-NZ" sz="1200" dirty="0" err="1"/>
              <a:t>siirtymisen</a:t>
            </a:r>
            <a:r>
              <a:rPr lang="en-NZ" sz="1200" dirty="0"/>
              <a:t> </a:t>
            </a:r>
            <a:r>
              <a:rPr lang="en-NZ" sz="1200" dirty="0" err="1"/>
              <a:t>avustamiseen</a:t>
            </a:r>
            <a:r>
              <a:rPr lang="en-NZ" sz="1200" dirty="0"/>
              <a:t> </a:t>
            </a:r>
            <a:r>
              <a:rPr lang="en-NZ" sz="1200" dirty="0" err="1"/>
              <a:t>hoitajien</a:t>
            </a:r>
            <a:r>
              <a:rPr lang="en-NZ" sz="1200" dirty="0"/>
              <a:t> </a:t>
            </a:r>
            <a:r>
              <a:rPr lang="en-NZ" sz="1200" dirty="0" err="1"/>
              <a:t>kokemana</a:t>
            </a:r>
            <a:r>
              <a:rPr lang="en-NZ" sz="1200" dirty="0"/>
              <a:t>. Master’s graduate thesis. University of Eastern Finland.</a:t>
            </a:r>
          </a:p>
          <a:p>
            <a:r>
              <a:rPr lang="en-NZ" sz="1200" dirty="0"/>
              <a:t>Martin, P. J., Harvey, J. T., </a:t>
            </a:r>
            <a:r>
              <a:rPr lang="en-NZ" sz="1200" dirty="0" err="1"/>
              <a:t>Culvenor</a:t>
            </a:r>
            <a:r>
              <a:rPr lang="en-NZ" sz="1200" dirty="0"/>
              <a:t>, J. F., &amp; Payne, W. R. (2009). Effect of a nurse back injury prevention intervention on the rate of injury compensation claims. Journal of safety research, 40(1), 13-19.</a:t>
            </a:r>
          </a:p>
          <a:p>
            <a:r>
              <a:rPr lang="en-NZ" sz="1200" dirty="0" err="1"/>
              <a:t>Matz</a:t>
            </a:r>
            <a:r>
              <a:rPr lang="en-NZ" sz="1200" dirty="0"/>
              <a:t>, M., Thompson, V., &amp; </a:t>
            </a:r>
            <a:r>
              <a:rPr lang="en-NZ" sz="1200" dirty="0" err="1"/>
              <a:t>Langlois</a:t>
            </a:r>
            <a:r>
              <a:rPr lang="en-NZ" sz="1200" dirty="0"/>
              <a:t>, J. (2007). Analysis of VA patient handling and movement injuries and preventive programs. internal VHA report to Director, VHA, Occupational Health Program.</a:t>
            </a:r>
          </a:p>
          <a:p>
            <a:r>
              <a:rPr lang="en-NZ" sz="1200" dirty="0" err="1"/>
              <a:t>Michaelis</a:t>
            </a:r>
            <a:r>
              <a:rPr lang="en-NZ" sz="1200" dirty="0"/>
              <a:t>, M. &amp; Hermann, S. </a:t>
            </a:r>
            <a:r>
              <a:rPr lang="de-DE" sz="1200" dirty="0"/>
              <a:t>2010. Evaluation des Pflegekonzepts Rückengerechter Patiententransfer in der Kranken- und Altenpflege. Baua. </a:t>
            </a:r>
          </a:p>
          <a:p>
            <a:r>
              <a:rPr lang="de-DE" sz="1200" dirty="0"/>
              <a:t>Nelson, A., Matz, M., Chen, F., Siddharthan, K., Lloyd, J., &amp; Fragala, G. (2006). Development and evaluation of a multifaceted ergonomics program to prevent injuries associated with patient handling tasks. International journal of nursing studies, 43(6), 717-733.</a:t>
            </a:r>
          </a:p>
          <a:p>
            <a:r>
              <a:rPr lang="en-NZ" sz="1200" dirty="0"/>
              <a:t>Nelson, A. L., Waters, T. R., </a:t>
            </a:r>
            <a:r>
              <a:rPr lang="en-NZ" sz="1200" dirty="0" err="1"/>
              <a:t>Menzel</a:t>
            </a:r>
            <a:r>
              <a:rPr lang="en-NZ" sz="1200" dirty="0"/>
              <a:t>, N. N., Hughes, N., Hagan, P. C., Powell-Cope, G., ... &amp; Thompson, V. (2007). Effectiveness of an evidence-based curriculum module in nursing schools targeting safe patient handling and movement. International Journal of Nursing Education Scholarship, 4(1), 1486.</a:t>
            </a:r>
          </a:p>
          <a:p>
            <a:r>
              <a:rPr lang="en-NZ" sz="1200" dirty="0"/>
              <a:t>NIOSH, 2009. Safe patient handling training for schools of nursing. Department of Health and Human Services, </a:t>
            </a:r>
            <a:r>
              <a:rPr lang="en-NZ" sz="1200" dirty="0" err="1"/>
              <a:t>Centers</a:t>
            </a:r>
            <a:r>
              <a:rPr lang="en-NZ" sz="1200" dirty="0"/>
              <a:t> for Disease Control and Prevention, National Institute of Occupational Safety and Health. </a:t>
            </a:r>
            <a:endParaRPr lang="de-DE" sz="1200" dirty="0"/>
          </a:p>
          <a:p>
            <a:r>
              <a:rPr lang="de-DE" sz="1200" dirty="0"/>
              <a:t>Powell-Cope, G., Toyinbo, P., Patel, N., Rugs, D., Elnitsky, C., Hahm, B., ... &amp; Hodgson, M. (2014). Effects of a national safe patient handling program on nursing injury incidence rates. Journal of Nursing Administration, 44(10), 525-534.</a:t>
            </a:r>
          </a:p>
          <a:p>
            <a:r>
              <a:rPr lang="en-NZ" sz="1200" dirty="0"/>
              <a:t>SHARP, 2011. Implementation of safe patient handling in Washington state hospitals. Washington State Department of </a:t>
            </a:r>
            <a:r>
              <a:rPr lang="en-NZ" sz="1200" dirty="0" err="1"/>
              <a:t>Labor</a:t>
            </a:r>
            <a:r>
              <a:rPr lang="en-NZ" sz="1200" dirty="0"/>
              <a:t> and Industries’ SHARP program.</a:t>
            </a:r>
          </a:p>
          <a:p>
            <a:r>
              <a:rPr lang="en-NZ" sz="1200" dirty="0" err="1"/>
              <a:t>Siddharthan</a:t>
            </a:r>
            <a:r>
              <a:rPr lang="en-NZ" sz="1200" dirty="0"/>
              <a:t>, K., Nelson, A., </a:t>
            </a:r>
            <a:r>
              <a:rPr lang="en-NZ" sz="1200" dirty="0" err="1"/>
              <a:t>Tiesman</a:t>
            </a:r>
            <a:r>
              <a:rPr lang="en-NZ" sz="1200" dirty="0"/>
              <a:t>, H., &amp; Chen, F. (2005). Cost effectiveness of a multifaceted program for safe patient handling.</a:t>
            </a:r>
          </a:p>
          <a:p>
            <a:r>
              <a:rPr lang="en-NZ" sz="1200" dirty="0"/>
              <a:t>Thomas, Y. L. N., &amp; Thomas, D. R. (2007). Evaluation of the Patient Handling Guidelines </a:t>
            </a:r>
            <a:r>
              <a:rPr lang="en-NZ" sz="1200" dirty="0" err="1"/>
              <a:t>Liten</a:t>
            </a:r>
            <a:r>
              <a:rPr lang="en-NZ" sz="1200" dirty="0"/>
              <a:t> Up Training programme. Evaluation, 1.</a:t>
            </a:r>
          </a:p>
          <a:p>
            <a:pPr marL="0" indent="0">
              <a:buNone/>
            </a:pPr>
            <a:endParaRPr lang="en-NZ" sz="1100" dirty="0"/>
          </a:p>
          <a:p>
            <a:endParaRPr lang="en-NZ" sz="1100" dirty="0"/>
          </a:p>
          <a:p>
            <a:endParaRPr lang="en-NZ" sz="1100" dirty="0"/>
          </a:p>
          <a:p>
            <a:endParaRPr lang="de-DE" sz="1100" dirty="0"/>
          </a:p>
          <a:p>
            <a:endParaRPr lang="en-NZ" sz="1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71600" y="260648"/>
            <a:ext cx="6858000" cy="838200"/>
          </a:xfrm>
        </p:spPr>
        <p:txBody>
          <a:bodyPr/>
          <a:lstStyle/>
          <a:p>
            <a:r>
              <a:rPr lang="en-NZ" dirty="0">
                <a:solidFill>
                  <a:srgbClr val="FFFF00"/>
                </a:solidFill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40687738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2012 v1 Massey-powerpoint-template-4x3-201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Background image style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Background image style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l blu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ll blu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Blue/Whit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lue/Whit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Blue/Whit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ackground image style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Background image styl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Background image styl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 v1 Massey-powerpoint-template-4x3-2012</Template>
  <TotalTime>1128</TotalTime>
  <Words>1420</Words>
  <Application>Microsoft Office PowerPoint</Application>
  <PresentationFormat>Näytössä katseltava diaesitys (4:3)</PresentationFormat>
  <Paragraphs>248</Paragraphs>
  <Slides>8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11</vt:i4>
      </vt:variant>
      <vt:variant>
        <vt:lpstr>Dian otsikot</vt:lpstr>
      </vt:variant>
      <vt:variant>
        <vt:i4>8</vt:i4>
      </vt:variant>
    </vt:vector>
  </HeadingPairs>
  <TitlesOfParts>
    <vt:vector size="23" baseType="lpstr">
      <vt:lpstr>ＭＳ Ｐゴシック</vt:lpstr>
      <vt:lpstr>Arial</vt:lpstr>
      <vt:lpstr>Calibri</vt:lpstr>
      <vt:lpstr>Times New Roman</vt:lpstr>
      <vt:lpstr>2012 v1 Massey-powerpoint-template-4x3-2012</vt:lpstr>
      <vt:lpstr>All blue style 2</vt:lpstr>
      <vt:lpstr>All blue style 3</vt:lpstr>
      <vt:lpstr>Blue/White style 1</vt:lpstr>
      <vt:lpstr>Blue/White style 2</vt:lpstr>
      <vt:lpstr>Blue/White style 3</vt:lpstr>
      <vt:lpstr>Background image style 1</vt:lpstr>
      <vt:lpstr>Background image style 2</vt:lpstr>
      <vt:lpstr>Background image style 3</vt:lpstr>
      <vt:lpstr>Background image style 4</vt:lpstr>
      <vt:lpstr>Background image style 5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>Massey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Legg, Stephen</dc:creator>
  <cp:lastModifiedBy>Hannele Lahti</cp:lastModifiedBy>
  <cp:revision>117</cp:revision>
  <dcterms:created xsi:type="dcterms:W3CDTF">2015-10-14T00:52:08Z</dcterms:created>
  <dcterms:modified xsi:type="dcterms:W3CDTF">2017-05-04T09:54:25Z</dcterms:modified>
</cp:coreProperties>
</file>