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 id="2147483930" r:id="rId2"/>
    <p:sldMasterId id="2147483661" r:id="rId3"/>
    <p:sldMasterId id="2147483679" r:id="rId4"/>
    <p:sldMasterId id="2147483703" r:id="rId5"/>
    <p:sldMasterId id="2147483689" r:id="rId6"/>
    <p:sldMasterId id="2147483669" r:id="rId7"/>
    <p:sldMasterId id="2147483926" r:id="rId8"/>
    <p:sldMasterId id="2147483928" r:id="rId9"/>
    <p:sldMasterId id="2147483701" r:id="rId10"/>
    <p:sldMasterId id="2147483889" r:id="rId11"/>
    <p:sldMasterId id="2147483932" r:id="rId12"/>
  </p:sldMasterIdLst>
  <p:notesMasterIdLst>
    <p:notesMasterId r:id="rId39"/>
  </p:notesMasterIdLst>
  <p:handoutMasterIdLst>
    <p:handoutMasterId r:id="rId40"/>
  </p:handoutMasterIdLst>
  <p:sldIdLst>
    <p:sldId id="257" r:id="rId13"/>
    <p:sldId id="256" r:id="rId14"/>
    <p:sldId id="261" r:id="rId15"/>
    <p:sldId id="269" r:id="rId16"/>
    <p:sldId id="262" r:id="rId17"/>
    <p:sldId id="270" r:id="rId18"/>
    <p:sldId id="263" r:id="rId19"/>
    <p:sldId id="264" r:id="rId20"/>
    <p:sldId id="258" r:id="rId21"/>
    <p:sldId id="265" r:id="rId22"/>
    <p:sldId id="266" r:id="rId23"/>
    <p:sldId id="267" r:id="rId24"/>
    <p:sldId id="268"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16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53FAF36-C126-4CD6-B926-C2CC9CAC73C2}" type="datetimeFigureOut">
              <a:rPr lang="en-NZ" smtClean="0"/>
              <a:t>4/05/2017</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9A05B7-AB96-407E-A317-A55B19BCEC30}" type="slidenum">
              <a:rPr lang="en-NZ" smtClean="0"/>
              <a:t>‹#›</a:t>
            </a:fld>
            <a:endParaRPr lang="en-NZ"/>
          </a:p>
        </p:txBody>
      </p:sp>
    </p:spTree>
    <p:extLst>
      <p:ext uri="{BB962C8B-B14F-4D97-AF65-F5344CB8AC3E}">
        <p14:creationId xmlns:p14="http://schemas.microsoft.com/office/powerpoint/2010/main" val="1124474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cs typeface="+mn-cs"/>
              </a:defRPr>
            </a:lvl1pPr>
          </a:lstStyle>
          <a:p>
            <a:pPr>
              <a:defRPr/>
            </a:pPr>
            <a:fld id="{7CF95401-C8FE-804B-83E2-5318579333E7}" type="datetimeFigureOut">
              <a:rPr lang="en-GB"/>
              <a:pPr>
                <a:defRPr/>
              </a:pPr>
              <a:t>04/05/2017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cs typeface="+mn-cs"/>
              </a:defRPr>
            </a:lvl1pPr>
          </a:lstStyle>
          <a:p>
            <a:pPr>
              <a:defRPr/>
            </a:pPr>
            <a:fld id="{502AEA54-8D33-0647-AC74-F38758DA81CD}" type="slidenum">
              <a:rPr lang="en-GB"/>
              <a:pPr>
                <a:defRPr/>
              </a:pPr>
              <a:t>‹#›</a:t>
            </a:fld>
            <a:endParaRPr lang="en-GB"/>
          </a:p>
        </p:txBody>
      </p:sp>
    </p:spTree>
    <p:extLst>
      <p:ext uri="{BB962C8B-B14F-4D97-AF65-F5344CB8AC3E}">
        <p14:creationId xmlns:p14="http://schemas.microsoft.com/office/powerpoint/2010/main" val="34224181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1264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8227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kern="1200" dirty="0">
                <a:solidFill>
                  <a:schemeClr val="tx1"/>
                </a:solidFill>
                <a:effectLst/>
                <a:latin typeface="+mn-lt"/>
                <a:ea typeface="+mn-ea"/>
                <a:cs typeface="+mn-cs"/>
              </a:rPr>
              <a:t>1. Apply ergonomic principles in work design. 2. Critically evaluate appropriate analytical methods for the assessment of ergonomic risk factors in the workplace. 3. Justify the application of suitable ergonomic methods within an occupational health context. 4. Critique findings from comprehensive ergonomic health assessment. 5. Present work at the appropriate academic standard.</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7573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7226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7701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0824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14EF88-E836-44B1-9C0B-F43CD65EDBC6}"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0251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
        <p:nvSpPr>
          <p:cNvPr id="5" name="Text Placeholder 4"/>
          <p:cNvSpPr>
            <a:spLocks noGrp="1"/>
          </p:cNvSpPr>
          <p:nvPr>
            <p:ph type="body" sz="quarter" idx="10" hasCustomPrompt="1"/>
          </p:nvPr>
        </p:nvSpPr>
        <p:spPr>
          <a:xfrm>
            <a:off x="1066800" y="990600"/>
            <a:ext cx="6858000" cy="838200"/>
          </a:xfrm>
          <a:prstGeom prst="rect">
            <a:avLst/>
          </a:prstGeom>
        </p:spPr>
        <p:txBody>
          <a:bodyPr vert="horz"/>
          <a:lstStyle>
            <a:lvl1pPr marL="0" indent="0" algn="ctr">
              <a:buNone/>
              <a:defRPr>
                <a:solidFill>
                  <a:srgbClr val="FFFFFF"/>
                </a:solidFill>
              </a:defRPr>
            </a:lvl1pPr>
          </a:lstStyle>
          <a:p>
            <a:pPr lvl="0"/>
            <a:r>
              <a:rPr lang="en-US" dirty="0"/>
              <a:t>Click to add Title</a:t>
            </a:r>
          </a:p>
        </p:txBody>
      </p:sp>
    </p:spTree>
    <p:extLst>
      <p:ext uri="{BB962C8B-B14F-4D97-AF65-F5344CB8AC3E}">
        <p14:creationId xmlns:p14="http://schemas.microsoft.com/office/powerpoint/2010/main" val="72377246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4035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New-NZ)Rev).png"/>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839075" y="60944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9583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516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page - 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a:xfrm>
            <a:off x="0" y="3210340"/>
            <a:ext cx="6923313" cy="2146852"/>
          </a:xfrm>
          <a:prstGeom prst="rect">
            <a:avLst/>
          </a:prstGeom>
          <a:solidFill>
            <a:srgbClr val="519032">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NZ" sz="600" baseline="-25000" dirty="0"/>
          </a:p>
        </p:txBody>
      </p:sp>
      <p:sp>
        <p:nvSpPr>
          <p:cNvPr id="2" name="Title 1"/>
          <p:cNvSpPr>
            <a:spLocks noGrp="1"/>
          </p:cNvSpPr>
          <p:nvPr>
            <p:ph type="title"/>
          </p:nvPr>
        </p:nvSpPr>
        <p:spPr>
          <a:xfrm>
            <a:off x="649061" y="3375589"/>
            <a:ext cx="6105525" cy="1357633"/>
          </a:xfrm>
        </p:spPr>
        <p:txBody>
          <a:bodyPr anchor="b"/>
          <a:lstStyle>
            <a:lvl1pPr>
              <a:defRPr>
                <a:solidFill>
                  <a:schemeClr val="bg1"/>
                </a:solidFill>
              </a:defRPr>
            </a:lvl1pPr>
          </a:lstStyle>
          <a:p>
            <a:r>
              <a:rPr lang="en-US" dirty="0"/>
              <a:t>Click to edit Master title style</a:t>
            </a:r>
            <a:endParaRPr lang="en-NZ" dirty="0"/>
          </a:p>
        </p:txBody>
      </p:sp>
      <p:sp>
        <p:nvSpPr>
          <p:cNvPr id="6" name="Subtitle 2"/>
          <p:cNvSpPr>
            <a:spLocks noGrp="1"/>
          </p:cNvSpPr>
          <p:nvPr>
            <p:ph type="subTitle" idx="1"/>
          </p:nvPr>
        </p:nvSpPr>
        <p:spPr>
          <a:xfrm>
            <a:off x="649061" y="4733223"/>
            <a:ext cx="6105525" cy="623970"/>
          </a:xfrm>
        </p:spPr>
        <p:txBody>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NZ"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099241" y="0"/>
            <a:ext cx="1676872" cy="1666430"/>
          </a:xfrm>
          <a:prstGeom prst="rect">
            <a:avLst/>
          </a:prstGeom>
        </p:spPr>
      </p:pic>
    </p:spTree>
    <p:extLst>
      <p:ext uri="{BB962C8B-B14F-4D97-AF65-F5344CB8AC3E}">
        <p14:creationId xmlns:p14="http://schemas.microsoft.com/office/powerpoint/2010/main" val="467675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page - Te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1095375" y="365126"/>
            <a:ext cx="7886700" cy="1325563"/>
          </a:xfrm>
          <a:prstGeom prst="rect">
            <a:avLst/>
          </a:prstGeom>
        </p:spPr>
        <p:txBody>
          <a:bodyPr vert="horz" lIns="91440" tIns="45720" rIns="91440" bIns="45720" rtlCol="0" anchor="ctr">
            <a:normAutofit/>
          </a:bodyPr>
          <a:lstStyle>
            <a:lvl1pPr>
              <a:defRPr>
                <a:solidFill>
                  <a:srgbClr val="519032"/>
                </a:solidFill>
              </a:defRPr>
            </a:lvl1pPr>
          </a:lstStyle>
          <a:p>
            <a:r>
              <a:rPr lang="en-US" dirty="0"/>
              <a:t>Click to edit Master title style</a:t>
            </a:r>
            <a:endParaRPr lang="en-NZ" dirty="0"/>
          </a:p>
        </p:txBody>
      </p:sp>
      <p:sp>
        <p:nvSpPr>
          <p:cNvPr id="12" name="Text Placeholder 11"/>
          <p:cNvSpPr>
            <a:spLocks noGrp="1"/>
          </p:cNvSpPr>
          <p:nvPr>
            <p:ph type="body" sz="quarter" idx="13"/>
          </p:nvPr>
        </p:nvSpPr>
        <p:spPr>
          <a:xfrm>
            <a:off x="1095375" y="1844530"/>
            <a:ext cx="7886700" cy="4351338"/>
          </a:xfrm>
        </p:spPr>
        <p:txBody>
          <a:bodyPr/>
          <a:lstStyle>
            <a:lvl1pPr>
              <a:buClr>
                <a:srgbClr val="72BF44"/>
              </a:buClr>
              <a:defRPr/>
            </a:lvl1pPr>
            <a:lvl2pPr>
              <a:buClr>
                <a:srgbClr val="72BF44"/>
              </a:buClr>
              <a:defRPr/>
            </a:lvl2pPr>
            <a:lvl3pPr>
              <a:buClr>
                <a:srgbClr val="72BF44"/>
              </a:buClr>
              <a:defRPr/>
            </a:lvl3pPr>
            <a:lvl4pPr>
              <a:buClr>
                <a:srgbClr val="72BF44"/>
              </a:buClr>
              <a:defRPr/>
            </a:lvl4pPr>
            <a:lvl5pPr>
              <a:buClr>
                <a:srgbClr val="72BF44"/>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Tree>
    <p:extLst>
      <p:ext uri="{BB962C8B-B14F-4D97-AF65-F5344CB8AC3E}">
        <p14:creationId xmlns:p14="http://schemas.microsoft.com/office/powerpoint/2010/main" val="3376933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a:t>CLICK TO EDIT TITLE</a:t>
            </a:r>
          </a:p>
        </p:txBody>
      </p:sp>
      <p:sp>
        <p:nvSpPr>
          <p:cNvPr id="6"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Tree>
    <p:extLst>
      <p:ext uri="{BB962C8B-B14F-4D97-AF65-F5344CB8AC3E}">
        <p14:creationId xmlns:p14="http://schemas.microsoft.com/office/powerpoint/2010/main" val="33983180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
        <p:nvSpPr>
          <p:cNvPr id="11"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415304679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
        <p:nvSpPr>
          <p:cNvPr id="7"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119885852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Content Placeholder 5"/>
          <p:cNvSpPr>
            <a:spLocks noGrp="1"/>
          </p:cNvSpPr>
          <p:nvPr>
            <p:ph sz="quarter" idx="4" hasCustomPrompt="1"/>
          </p:nvPr>
        </p:nvSpPr>
        <p:spPr>
          <a:xfrm>
            <a:off x="457200" y="1981201"/>
            <a:ext cx="8229599" cy="4038600"/>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
        <p:nvSpPr>
          <p:cNvPr id="9"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283961138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Content Placeholder 5"/>
          <p:cNvSpPr>
            <a:spLocks noGrp="1"/>
          </p:cNvSpPr>
          <p:nvPr>
            <p:ph sz="quarter" idx="4" hasCustomPrompt="1"/>
          </p:nvPr>
        </p:nvSpPr>
        <p:spPr>
          <a:xfrm>
            <a:off x="457200" y="1600200"/>
            <a:ext cx="8382000" cy="4419601"/>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AU" dirty="0"/>
              <a:t>Click to enter text</a:t>
            </a:r>
          </a:p>
          <a:p>
            <a:pPr lvl="1"/>
            <a:r>
              <a:rPr lang="en-AU" dirty="0"/>
              <a:t>Second level</a:t>
            </a:r>
          </a:p>
          <a:p>
            <a:pPr lvl="2"/>
            <a:r>
              <a:rPr lang="en-AU" dirty="0"/>
              <a:t>Third level</a:t>
            </a:r>
          </a:p>
          <a:p>
            <a:pPr lvl="3"/>
            <a:r>
              <a:rPr lang="en-AU" dirty="0"/>
              <a:t>Fourth level</a:t>
            </a:r>
          </a:p>
          <a:p>
            <a:pPr lvl="4"/>
            <a:r>
              <a:rPr lang="en-AU" dirty="0"/>
              <a:t>Fifth level</a:t>
            </a:r>
            <a:endParaRPr lang="en-GB" dirty="0"/>
          </a:p>
        </p:txBody>
      </p:sp>
    </p:spTree>
    <p:extLst>
      <p:ext uri="{BB962C8B-B14F-4D97-AF65-F5344CB8AC3E}">
        <p14:creationId xmlns:p14="http://schemas.microsoft.com/office/powerpoint/2010/main" val="30738032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2"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116422616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5562600" y="1036638"/>
            <a:ext cx="32766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24552310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228600" y="762000"/>
            <a:ext cx="3505200" cy="792162"/>
          </a:xfrm>
          <a:prstGeom prst="rect">
            <a:avLst/>
          </a:prstGeom>
        </p:spPr>
        <p:txBody>
          <a:bodyPr vert="horz" lIns="91440" tIns="45720" rIns="91440" bIns="45720" rtlCol="0" anchor="ctr">
            <a:normAutofit/>
          </a:bodyPr>
          <a:lstStyle/>
          <a:p>
            <a:r>
              <a:rPr lang="en-US" dirty="0"/>
              <a:t>CLICK TO EDIT TITLE</a:t>
            </a:r>
          </a:p>
        </p:txBody>
      </p:sp>
    </p:spTree>
    <p:extLst>
      <p:ext uri="{BB962C8B-B14F-4D97-AF65-F5344CB8AC3E}">
        <p14:creationId xmlns:p14="http://schemas.microsoft.com/office/powerpoint/2010/main" val="199149005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0.xml"/><Relationship Id="rId1" Type="http://schemas.openxmlformats.org/officeDocument/2006/relationships/slideLayout" Target="../slideLayouts/slideLayout10.xml"/><Relationship Id="rId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1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3.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theme" Target="../theme/theme4.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theme" Target="../theme/theme5.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6.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9.xml"/><Relationship Id="rId1" Type="http://schemas.openxmlformats.org/officeDocument/2006/relationships/slideLayout" Target="../slideLayouts/slideLayout9.xml"/><Relationship Id="rId5" Type="http://schemas.openxmlformats.org/officeDocument/2006/relationships/image" Target="../media/image2.png"/><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1" name="Picture 4" descr="New-NZ)Rev).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MUN38896 MasseyLogoUniNZ_CMYKrev.ai"/>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674854"/>
      </p:ext>
    </p:extLst>
  </p:cSld>
  <p:clrMap bg1="lt1" tx1="dk1" bg2="lt2" tx2="dk2" accent1="accent1" accent2="accent2" accent3="accent3" accent4="accent4" accent5="accent5" accent6="accent6" hlink="hlink" folHlink="folHlink"/>
  <p:sldLayoutIdLst>
    <p:sldLayoutId id="2147483925" r:id="rId1"/>
  </p:sldLayoutIdLst>
  <p:transition/>
  <p:txStyles>
    <p:titleStyle>
      <a:lvl1pPr algn="l" rtl="0" eaLnBrk="1" fontAlgn="base" hangingPunct="1">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0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0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0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000">
          <a:solidFill>
            <a:schemeClr val="bg1"/>
          </a:solidFill>
          <a:latin typeface="Arial" charset="0"/>
          <a:ea typeface="ＭＳ Ｐゴシック" charset="0"/>
          <a:cs typeface="Arial" charset="0"/>
        </a:defRPr>
      </a:lvl5pPr>
      <a:lvl6pPr marL="457200" algn="ctr" rtl="0" eaLnBrk="1" fontAlgn="base" hangingPunct="1">
        <a:spcBef>
          <a:spcPct val="0"/>
        </a:spcBef>
        <a:spcAft>
          <a:spcPct val="0"/>
        </a:spcAft>
        <a:defRPr sz="2000">
          <a:solidFill>
            <a:schemeClr val="bg1"/>
          </a:solidFill>
          <a:latin typeface="Arial" charset="0"/>
          <a:ea typeface="ＭＳ Ｐゴシック" charset="0"/>
          <a:cs typeface="Arial" charset="0"/>
        </a:defRPr>
      </a:lvl6pPr>
      <a:lvl7pPr marL="914400" algn="ctr" rtl="0" eaLnBrk="1" fontAlgn="base" hangingPunct="1">
        <a:spcBef>
          <a:spcPct val="0"/>
        </a:spcBef>
        <a:spcAft>
          <a:spcPct val="0"/>
        </a:spcAft>
        <a:defRPr sz="2000">
          <a:solidFill>
            <a:schemeClr val="bg1"/>
          </a:solidFill>
          <a:latin typeface="Arial" charset="0"/>
          <a:ea typeface="ＭＳ Ｐゴシック" charset="0"/>
          <a:cs typeface="Arial" charset="0"/>
        </a:defRPr>
      </a:lvl7pPr>
      <a:lvl8pPr marL="1371600" algn="ctr" rtl="0" eaLnBrk="1" fontAlgn="base" hangingPunct="1">
        <a:spcBef>
          <a:spcPct val="0"/>
        </a:spcBef>
        <a:spcAft>
          <a:spcPct val="0"/>
        </a:spcAft>
        <a:defRPr sz="2000">
          <a:solidFill>
            <a:schemeClr val="bg1"/>
          </a:solidFill>
          <a:latin typeface="Arial" charset="0"/>
          <a:ea typeface="ＭＳ Ｐゴシック" charset="0"/>
          <a:cs typeface="Arial" charset="0"/>
        </a:defRPr>
      </a:lvl8pPr>
      <a:lvl9pPr marL="1828800" algn="ctr" rtl="0" eaLnBrk="1" fontAlgn="base" hangingPunct="1">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1" fontAlgn="base" hangingPunct="1">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1" fontAlgn="base" hangingPunct="1">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1" fontAlgn="base" hangingPunct="1">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MYK_WB_RIGH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New-NZ)Rev).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18" r:id="rId1"/>
  </p:sldLayoutIdLst>
  <p:transition/>
  <p:txStyles>
    <p:titleStyle>
      <a:lvl1pPr algn="ctr" rtl="0" eaLnBrk="0" fontAlgn="base" hangingPunct="0">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2000">
          <a:solidFill>
            <a:schemeClr val="tx1"/>
          </a:solidFill>
          <a:latin typeface="Arial" charset="0"/>
          <a:ea typeface="ＭＳ Ｐゴシック" charset="0"/>
          <a:cs typeface="Arial" charset="0"/>
        </a:defRPr>
      </a:lvl2pPr>
      <a:lvl3pPr algn="ctr" rtl="0" eaLnBrk="0" fontAlgn="base" hangingPunct="0">
        <a:spcBef>
          <a:spcPct val="0"/>
        </a:spcBef>
        <a:spcAft>
          <a:spcPct val="0"/>
        </a:spcAft>
        <a:defRPr sz="2000">
          <a:solidFill>
            <a:schemeClr val="tx1"/>
          </a:solidFill>
          <a:latin typeface="Arial" charset="0"/>
          <a:ea typeface="ＭＳ Ｐゴシック" charset="0"/>
          <a:cs typeface="Arial" charset="0"/>
        </a:defRPr>
      </a:lvl3pPr>
      <a:lvl4pPr algn="ctr" rtl="0" eaLnBrk="0" fontAlgn="base" hangingPunct="0">
        <a:spcBef>
          <a:spcPct val="0"/>
        </a:spcBef>
        <a:spcAft>
          <a:spcPct val="0"/>
        </a:spcAft>
        <a:defRPr sz="2000">
          <a:solidFill>
            <a:schemeClr val="tx1"/>
          </a:solidFill>
          <a:latin typeface="Arial" charset="0"/>
          <a:ea typeface="ＭＳ Ｐゴシック" charset="0"/>
          <a:cs typeface="Arial" charset="0"/>
        </a:defRPr>
      </a:lvl4pPr>
      <a:lvl5pPr algn="ctr" rtl="0" eaLnBrk="0" fontAlgn="base" hangingPunct="0">
        <a:spcBef>
          <a:spcPct val="0"/>
        </a:spcBef>
        <a:spcAft>
          <a:spcPct val="0"/>
        </a:spcAft>
        <a:defRPr sz="2000">
          <a:solidFill>
            <a:schemeClr val="tx1"/>
          </a:solidFill>
          <a:latin typeface="Arial" charset="0"/>
          <a:ea typeface="ＭＳ Ｐゴシック" charset="0"/>
          <a:cs typeface="Arial" charset="0"/>
        </a:defRPr>
      </a:lvl5pPr>
      <a:lvl6pPr marL="457200" algn="ctr" rtl="0" fontAlgn="base">
        <a:spcBef>
          <a:spcPct val="0"/>
        </a:spcBef>
        <a:spcAft>
          <a:spcPct val="0"/>
        </a:spcAft>
        <a:defRPr sz="2000">
          <a:solidFill>
            <a:schemeClr val="tx1"/>
          </a:solidFill>
          <a:latin typeface="Arial" charset="0"/>
          <a:ea typeface="ＭＳ Ｐゴシック" charset="0"/>
          <a:cs typeface="Arial" charset="0"/>
        </a:defRPr>
      </a:lvl6pPr>
      <a:lvl7pPr marL="914400" algn="ctr" rtl="0" fontAlgn="base">
        <a:spcBef>
          <a:spcPct val="0"/>
        </a:spcBef>
        <a:spcAft>
          <a:spcPct val="0"/>
        </a:spcAft>
        <a:defRPr sz="2000">
          <a:solidFill>
            <a:schemeClr val="tx1"/>
          </a:solidFill>
          <a:latin typeface="Arial" charset="0"/>
          <a:ea typeface="ＭＳ Ｐゴシック" charset="0"/>
          <a:cs typeface="Arial" charset="0"/>
        </a:defRPr>
      </a:lvl7pPr>
      <a:lvl8pPr marL="1371600" algn="ctr" rtl="0" fontAlgn="base">
        <a:spcBef>
          <a:spcPct val="0"/>
        </a:spcBef>
        <a:spcAft>
          <a:spcPct val="0"/>
        </a:spcAft>
        <a:defRPr sz="2000">
          <a:solidFill>
            <a:schemeClr val="tx1"/>
          </a:solidFill>
          <a:latin typeface="Arial" charset="0"/>
          <a:ea typeface="ＭＳ Ｐゴシック" charset="0"/>
          <a:cs typeface="Arial" charset="0"/>
        </a:defRPr>
      </a:lvl8pPr>
      <a:lvl9pPr marL="1828800" algn="ctr" rtl="0" fontAlgn="base">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CMYK_WB_LEF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2863" y="-23813"/>
            <a:ext cx="202406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19" r:id="rId1"/>
  </p:sldLayoutIdLst>
  <p:transition/>
  <p:txStyles>
    <p:titleStyle>
      <a:lvl1pPr algn="ctr" rtl="0" eaLnBrk="0" fontAlgn="base" hangingPunct="0">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2000">
          <a:solidFill>
            <a:schemeClr val="tx1"/>
          </a:solidFill>
          <a:latin typeface="Arial" charset="0"/>
          <a:ea typeface="ＭＳ Ｐゴシック" charset="0"/>
          <a:cs typeface="Arial" charset="0"/>
        </a:defRPr>
      </a:lvl2pPr>
      <a:lvl3pPr algn="ctr" rtl="0" eaLnBrk="0" fontAlgn="base" hangingPunct="0">
        <a:spcBef>
          <a:spcPct val="0"/>
        </a:spcBef>
        <a:spcAft>
          <a:spcPct val="0"/>
        </a:spcAft>
        <a:defRPr sz="2000">
          <a:solidFill>
            <a:schemeClr val="tx1"/>
          </a:solidFill>
          <a:latin typeface="Arial" charset="0"/>
          <a:ea typeface="ＭＳ Ｐゴシック" charset="0"/>
          <a:cs typeface="Arial" charset="0"/>
        </a:defRPr>
      </a:lvl3pPr>
      <a:lvl4pPr algn="ctr" rtl="0" eaLnBrk="0" fontAlgn="base" hangingPunct="0">
        <a:spcBef>
          <a:spcPct val="0"/>
        </a:spcBef>
        <a:spcAft>
          <a:spcPct val="0"/>
        </a:spcAft>
        <a:defRPr sz="2000">
          <a:solidFill>
            <a:schemeClr val="tx1"/>
          </a:solidFill>
          <a:latin typeface="Arial" charset="0"/>
          <a:ea typeface="ＭＳ Ｐゴシック" charset="0"/>
          <a:cs typeface="Arial" charset="0"/>
        </a:defRPr>
      </a:lvl4pPr>
      <a:lvl5pPr algn="ctr" rtl="0" eaLnBrk="0" fontAlgn="base" hangingPunct="0">
        <a:spcBef>
          <a:spcPct val="0"/>
        </a:spcBef>
        <a:spcAft>
          <a:spcPct val="0"/>
        </a:spcAft>
        <a:defRPr sz="2000">
          <a:solidFill>
            <a:schemeClr val="tx1"/>
          </a:solidFill>
          <a:latin typeface="Arial" charset="0"/>
          <a:ea typeface="ＭＳ Ｐゴシック" charset="0"/>
          <a:cs typeface="Arial" charset="0"/>
        </a:defRPr>
      </a:lvl5pPr>
      <a:lvl6pPr marL="457200" algn="ctr" rtl="0" fontAlgn="base">
        <a:spcBef>
          <a:spcPct val="0"/>
        </a:spcBef>
        <a:spcAft>
          <a:spcPct val="0"/>
        </a:spcAft>
        <a:defRPr sz="2000">
          <a:solidFill>
            <a:schemeClr val="tx1"/>
          </a:solidFill>
          <a:latin typeface="Arial" charset="0"/>
          <a:ea typeface="ＭＳ Ｐゴシック" charset="0"/>
          <a:cs typeface="Arial" charset="0"/>
        </a:defRPr>
      </a:lvl6pPr>
      <a:lvl7pPr marL="914400" algn="ctr" rtl="0" fontAlgn="base">
        <a:spcBef>
          <a:spcPct val="0"/>
        </a:spcBef>
        <a:spcAft>
          <a:spcPct val="0"/>
        </a:spcAft>
        <a:defRPr sz="2000">
          <a:solidFill>
            <a:schemeClr val="tx1"/>
          </a:solidFill>
          <a:latin typeface="Arial" charset="0"/>
          <a:ea typeface="ＭＳ Ｐゴシック" charset="0"/>
          <a:cs typeface="Arial" charset="0"/>
        </a:defRPr>
      </a:lvl7pPr>
      <a:lvl8pPr marL="1371600" algn="ctr" rtl="0" fontAlgn="base">
        <a:spcBef>
          <a:spcPct val="0"/>
        </a:spcBef>
        <a:spcAft>
          <a:spcPct val="0"/>
        </a:spcAft>
        <a:defRPr sz="2000">
          <a:solidFill>
            <a:schemeClr val="tx1"/>
          </a:solidFill>
          <a:latin typeface="Arial" charset="0"/>
          <a:ea typeface="ＭＳ Ｐゴシック" charset="0"/>
          <a:cs typeface="Arial" charset="0"/>
        </a:defRPr>
      </a:lvl8pPr>
      <a:lvl9pPr marL="1828800" algn="ctr" rtl="0" fontAlgn="base">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5/4/2017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86172011"/>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Picture 7" descr="Slash.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MUN38896 MasseyLogoUniNZ_CMYKrev.ai"/>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724416"/>
      </p:ext>
    </p:extLst>
  </p:cSld>
  <p:clrMap bg1="lt1" tx1="dk1" bg2="lt2" tx2="dk2" accent1="accent1" accent2="accent2" accent3="accent3" accent4="accent4" accent5="accent5" accent6="accent6" hlink="hlink" folHlink="folHlink"/>
  <p:sldLayoutIdLst>
    <p:sldLayoutId id="2147483931"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053" name="Picture 5" descr="Slash.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MUN38896 MasseyLogoUniNZ_CMYKrev.ai"/>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7391400" y="63500"/>
            <a:ext cx="1625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98"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descr="Slash.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04"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1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descr="Slash.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New-NZ)Rev).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07"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9"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15" r:id="rId1"/>
  </p:sldLayoutIdLst>
  <p:transition/>
  <p:txStyles>
    <p:titleStyle>
      <a:lvl1pPr algn="ctr" rtl="0" eaLnBrk="0" fontAlgn="base" hangingPunct="0">
        <a:spcBef>
          <a:spcPct val="0"/>
        </a:spcBef>
        <a:spcAft>
          <a:spcPct val="0"/>
        </a:spcAft>
        <a:defRPr sz="2000" kern="1200">
          <a:solidFill>
            <a:schemeClr val="tx1"/>
          </a:solidFill>
          <a:latin typeface="Arial" pitchFamily="34" charset="0"/>
          <a:ea typeface="ＭＳ Ｐゴシック" charset="0"/>
          <a:cs typeface="Arial" pitchFamily="34" charset="0"/>
        </a:defRPr>
      </a:lvl1pPr>
      <a:lvl2pPr algn="ctr" rtl="0" eaLnBrk="0" fontAlgn="base" hangingPunct="0">
        <a:spcBef>
          <a:spcPct val="0"/>
        </a:spcBef>
        <a:spcAft>
          <a:spcPct val="0"/>
        </a:spcAft>
        <a:defRPr sz="2000">
          <a:solidFill>
            <a:schemeClr val="tx1"/>
          </a:solidFill>
          <a:latin typeface="Arial" charset="0"/>
          <a:ea typeface="ＭＳ Ｐゴシック" charset="0"/>
          <a:cs typeface="Arial" charset="0"/>
        </a:defRPr>
      </a:lvl2pPr>
      <a:lvl3pPr algn="ctr" rtl="0" eaLnBrk="0" fontAlgn="base" hangingPunct="0">
        <a:spcBef>
          <a:spcPct val="0"/>
        </a:spcBef>
        <a:spcAft>
          <a:spcPct val="0"/>
        </a:spcAft>
        <a:defRPr sz="2000">
          <a:solidFill>
            <a:schemeClr val="tx1"/>
          </a:solidFill>
          <a:latin typeface="Arial" charset="0"/>
          <a:ea typeface="ＭＳ Ｐゴシック" charset="0"/>
          <a:cs typeface="Arial" charset="0"/>
        </a:defRPr>
      </a:lvl3pPr>
      <a:lvl4pPr algn="ctr" rtl="0" eaLnBrk="0" fontAlgn="base" hangingPunct="0">
        <a:spcBef>
          <a:spcPct val="0"/>
        </a:spcBef>
        <a:spcAft>
          <a:spcPct val="0"/>
        </a:spcAft>
        <a:defRPr sz="2000">
          <a:solidFill>
            <a:schemeClr val="tx1"/>
          </a:solidFill>
          <a:latin typeface="Arial" charset="0"/>
          <a:ea typeface="ＭＳ Ｐゴシック" charset="0"/>
          <a:cs typeface="Arial" charset="0"/>
        </a:defRPr>
      </a:lvl4pPr>
      <a:lvl5pPr algn="ctr" rtl="0" eaLnBrk="0" fontAlgn="base" hangingPunct="0">
        <a:spcBef>
          <a:spcPct val="0"/>
        </a:spcBef>
        <a:spcAft>
          <a:spcPct val="0"/>
        </a:spcAft>
        <a:defRPr sz="2000">
          <a:solidFill>
            <a:schemeClr val="tx1"/>
          </a:solidFill>
          <a:latin typeface="Arial" charset="0"/>
          <a:ea typeface="ＭＳ Ｐゴシック" charset="0"/>
          <a:cs typeface="Arial" charset="0"/>
        </a:defRPr>
      </a:lvl5pPr>
      <a:lvl6pPr marL="457200" algn="ctr" rtl="0" fontAlgn="base">
        <a:spcBef>
          <a:spcPct val="0"/>
        </a:spcBef>
        <a:spcAft>
          <a:spcPct val="0"/>
        </a:spcAft>
        <a:defRPr sz="2000">
          <a:solidFill>
            <a:schemeClr val="tx1"/>
          </a:solidFill>
          <a:latin typeface="Arial" charset="0"/>
          <a:ea typeface="ＭＳ Ｐゴシック" charset="0"/>
          <a:cs typeface="Arial" charset="0"/>
        </a:defRPr>
      </a:lvl6pPr>
      <a:lvl7pPr marL="914400" algn="ctr" rtl="0" fontAlgn="base">
        <a:spcBef>
          <a:spcPct val="0"/>
        </a:spcBef>
        <a:spcAft>
          <a:spcPct val="0"/>
        </a:spcAft>
        <a:defRPr sz="2000">
          <a:solidFill>
            <a:schemeClr val="tx1"/>
          </a:solidFill>
          <a:latin typeface="Arial" charset="0"/>
          <a:ea typeface="ＭＳ Ｐゴシック" charset="0"/>
          <a:cs typeface="Arial" charset="0"/>
        </a:defRPr>
      </a:lvl7pPr>
      <a:lvl8pPr marL="1371600" algn="ctr" rtl="0" fontAlgn="base">
        <a:spcBef>
          <a:spcPct val="0"/>
        </a:spcBef>
        <a:spcAft>
          <a:spcPct val="0"/>
        </a:spcAft>
        <a:defRPr sz="2000">
          <a:solidFill>
            <a:schemeClr val="tx1"/>
          </a:solidFill>
          <a:latin typeface="Arial" charset="0"/>
          <a:ea typeface="ＭＳ Ｐゴシック" charset="0"/>
          <a:cs typeface="Arial" charset="0"/>
        </a:defRPr>
      </a:lvl8pPr>
      <a:lvl9pPr marL="1828800" algn="ctr" rtl="0" fontAlgn="base">
        <a:spcBef>
          <a:spcPct val="0"/>
        </a:spcBef>
        <a:spcAft>
          <a:spcPct val="0"/>
        </a:spcAft>
        <a:defRPr sz="2000">
          <a:solidFill>
            <a:schemeClr val="tx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 name="Picture 7" descr="Slash.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MYK_WB_RIGHT.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01"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7" descr="Slash.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292725" y="960438"/>
            <a:ext cx="3851275"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8038940"/>
      </p:ext>
    </p:extLst>
  </p:cSld>
  <p:clrMap bg1="lt1" tx1="dk1" bg2="lt2" tx2="dk2" accent1="accent1" accent2="accent2" accent3="accent3" accent4="accent4" accent5="accent5" accent6="accent6" hlink="hlink" folHlink="folHlink"/>
  <p:sldLayoutIdLst>
    <p:sldLayoutId id="2147483927"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2" descr="CMYK_WB_RIGHT.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162800" y="-15875"/>
            <a:ext cx="20240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Slash.png"/>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679450"/>
            <a:ext cx="3851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New-NZ)Rev).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48600" y="6119813"/>
            <a:ext cx="11176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863880"/>
      </p:ext>
    </p:extLst>
  </p:cSld>
  <p:clrMap bg1="lt1" tx1="dk1" bg2="lt2" tx2="dk2" accent1="accent1" accent2="accent2" accent3="accent3" accent4="accent4" accent5="accent5" accent6="accent6" hlink="hlink" folHlink="folHlink"/>
  <p:sldLayoutIdLst>
    <p:sldLayoutId id="2147483929" r:id="rId1"/>
  </p:sldLayoutIdLst>
  <p:transition/>
  <p:txStyles>
    <p:titleStyle>
      <a:lvl1pPr algn="l" rtl="0" eaLnBrk="0" fontAlgn="base" hangingPunct="0">
        <a:spcBef>
          <a:spcPct val="0"/>
        </a:spcBef>
        <a:spcAft>
          <a:spcPct val="0"/>
        </a:spcAft>
        <a:defRPr sz="2000" kern="1200">
          <a:solidFill>
            <a:schemeClr val="bg1"/>
          </a:solidFill>
          <a:latin typeface="Arial" pitchFamily="34" charset="0"/>
          <a:ea typeface="ＭＳ Ｐゴシック" charset="0"/>
          <a:cs typeface="Arial" pitchFamily="34" charset="0"/>
        </a:defRPr>
      </a:lvl1pPr>
      <a:lvl2pPr algn="l" rtl="0" eaLnBrk="0" fontAlgn="base" hangingPunct="0">
        <a:spcBef>
          <a:spcPct val="0"/>
        </a:spcBef>
        <a:spcAft>
          <a:spcPct val="0"/>
        </a:spcAft>
        <a:defRPr sz="20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0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0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000">
          <a:solidFill>
            <a:schemeClr val="bg1"/>
          </a:solidFill>
          <a:latin typeface="Arial" charset="0"/>
          <a:ea typeface="ＭＳ Ｐゴシック" charset="0"/>
          <a:cs typeface="Arial" charset="0"/>
        </a:defRPr>
      </a:lvl5pPr>
      <a:lvl6pPr marL="457200" algn="ctr" rtl="0" fontAlgn="base">
        <a:spcBef>
          <a:spcPct val="0"/>
        </a:spcBef>
        <a:spcAft>
          <a:spcPct val="0"/>
        </a:spcAft>
        <a:defRPr sz="2000">
          <a:solidFill>
            <a:schemeClr val="bg1"/>
          </a:solidFill>
          <a:latin typeface="Arial" charset="0"/>
          <a:ea typeface="ＭＳ Ｐゴシック" charset="0"/>
          <a:cs typeface="Arial" charset="0"/>
        </a:defRPr>
      </a:lvl6pPr>
      <a:lvl7pPr marL="914400" algn="ctr" rtl="0" fontAlgn="base">
        <a:spcBef>
          <a:spcPct val="0"/>
        </a:spcBef>
        <a:spcAft>
          <a:spcPct val="0"/>
        </a:spcAft>
        <a:defRPr sz="2000">
          <a:solidFill>
            <a:schemeClr val="bg1"/>
          </a:solidFill>
          <a:latin typeface="Arial" charset="0"/>
          <a:ea typeface="ＭＳ Ｐゴシック" charset="0"/>
          <a:cs typeface="Arial" charset="0"/>
        </a:defRPr>
      </a:lvl7pPr>
      <a:lvl8pPr marL="1371600" algn="ctr" rtl="0" fontAlgn="base">
        <a:spcBef>
          <a:spcPct val="0"/>
        </a:spcBef>
        <a:spcAft>
          <a:spcPct val="0"/>
        </a:spcAft>
        <a:defRPr sz="2000">
          <a:solidFill>
            <a:schemeClr val="bg1"/>
          </a:solidFill>
          <a:latin typeface="Arial" charset="0"/>
          <a:ea typeface="ＭＳ Ｐゴシック" charset="0"/>
          <a:cs typeface="Arial" charset="0"/>
        </a:defRPr>
      </a:lvl8pPr>
      <a:lvl9pPr marL="1828800" algn="ctr" rtl="0" fontAlgn="base">
        <a:spcBef>
          <a:spcPct val="0"/>
        </a:spcBef>
        <a:spcAft>
          <a:spcPct val="0"/>
        </a:spcAft>
        <a:defRPr sz="2000">
          <a:solidFill>
            <a:schemeClr val="bg1"/>
          </a:solidFill>
          <a:latin typeface="Arial" charset="0"/>
          <a:ea typeface="ＭＳ Ｐゴシック" charset="0"/>
          <a:cs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Arial" pitchFamily="34" charset="0"/>
          <a:ea typeface="ＭＳ Ｐゴシック" charset="0"/>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Arial" pitchFamily="34" charset="0"/>
          <a:ea typeface="Arial" charset="0"/>
          <a:cs typeface="Arial" pitchFamily="34" charset="0"/>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Arial" pitchFamily="34" charset="0"/>
          <a:ea typeface="Arial" charset="0"/>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
          </p:nvPr>
        </p:nvSpPr>
        <p:spPr>
          <a:xfrm>
            <a:off x="323528" y="764704"/>
            <a:ext cx="8445623" cy="5760640"/>
          </a:xfrm>
        </p:spPr>
        <p:txBody>
          <a:bodyPr/>
          <a:lstStyle/>
          <a:p>
            <a:pPr marL="0" indent="0" algn="ctr">
              <a:buNone/>
            </a:pPr>
            <a:r>
              <a:rPr lang="en-US" sz="4800" dirty="0">
                <a:solidFill>
                  <a:srgbClr val="FFFF00"/>
                </a:solidFill>
              </a:rPr>
              <a:t>Ergonomics/human factors (EHF) </a:t>
            </a:r>
          </a:p>
          <a:p>
            <a:pPr marL="0" indent="0" algn="ctr">
              <a:buNone/>
            </a:pPr>
            <a:r>
              <a:rPr lang="en-US" sz="4800" dirty="0">
                <a:solidFill>
                  <a:srgbClr val="FFFF00"/>
                </a:solidFill>
              </a:rPr>
              <a:t>at Massey University </a:t>
            </a:r>
          </a:p>
          <a:p>
            <a:pPr marL="0" indent="0" algn="ctr">
              <a:buNone/>
            </a:pPr>
            <a:r>
              <a:rPr lang="en-US" sz="3200" dirty="0">
                <a:solidFill>
                  <a:srgbClr val="FFFF00"/>
                </a:solidFill>
              </a:rPr>
              <a:t>from 2017</a:t>
            </a:r>
          </a:p>
          <a:p>
            <a:endParaRPr lang="en-NZ" sz="2000" dirty="0"/>
          </a:p>
          <a:p>
            <a:pPr marL="0" indent="0" algn="ctr">
              <a:buNone/>
            </a:pPr>
            <a:r>
              <a:rPr lang="en-NZ" dirty="0"/>
              <a:t>Centre for Ergonomics, Occupational Health and Safety</a:t>
            </a:r>
          </a:p>
          <a:p>
            <a:pPr marL="0" indent="0" algn="ctr">
              <a:buNone/>
            </a:pPr>
            <a:r>
              <a:rPr lang="en-NZ" sz="2000" dirty="0"/>
              <a:t>School of Public Health</a:t>
            </a:r>
          </a:p>
          <a:p>
            <a:pPr marL="0" indent="0" algn="ctr">
              <a:buNone/>
            </a:pPr>
            <a:r>
              <a:rPr lang="en-NZ" sz="2000" dirty="0"/>
              <a:t>College of Health</a:t>
            </a:r>
          </a:p>
          <a:p>
            <a:pPr marL="0" indent="0" algn="ctr">
              <a:buNone/>
            </a:pPr>
            <a:endParaRPr lang="en-NZ" dirty="0">
              <a:solidFill>
                <a:srgbClr val="FFFF00"/>
              </a:solidFill>
            </a:endParaRPr>
          </a:p>
          <a:p>
            <a:pPr marL="0" indent="0" algn="ctr">
              <a:buNone/>
            </a:pPr>
            <a:r>
              <a:rPr lang="en-NZ" dirty="0">
                <a:solidFill>
                  <a:srgbClr val="FFFF00"/>
                </a:solidFill>
              </a:rPr>
              <a:t>Contact: Professor Stephen Legg (S.J.Legg@massey.ac.nz)</a:t>
            </a:r>
          </a:p>
          <a:p>
            <a:endParaRPr lang="en-NZ" dirty="0"/>
          </a:p>
        </p:txBody>
      </p:sp>
    </p:spTree>
    <p:extLst>
      <p:ext uri="{BB962C8B-B14F-4D97-AF65-F5344CB8AC3E}">
        <p14:creationId xmlns:p14="http://schemas.microsoft.com/office/powerpoint/2010/main" val="2261250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p:txBody>
          <a:bodyPr/>
          <a:lstStyle/>
          <a:p>
            <a:pPr marL="0" indent="0" algn="ctr">
              <a:buNone/>
            </a:pPr>
            <a:endParaRPr lang="en-NZ" dirty="0"/>
          </a:p>
          <a:p>
            <a:pPr marL="0" indent="0" algn="ctr">
              <a:buNone/>
            </a:pPr>
            <a:r>
              <a:rPr lang="en-NZ" sz="2000" dirty="0"/>
              <a:t>Taught by Distance learning over two semesters</a:t>
            </a:r>
          </a:p>
          <a:p>
            <a:endParaRPr lang="en-NZ" dirty="0"/>
          </a:p>
          <a:p>
            <a:pPr marL="0" indent="0" algn="ctr">
              <a:buNone/>
            </a:pPr>
            <a:r>
              <a:rPr lang="en-NZ" b="1" dirty="0">
                <a:solidFill>
                  <a:srgbClr val="FFFF00"/>
                </a:solidFill>
              </a:rPr>
              <a:t>Content</a:t>
            </a:r>
          </a:p>
          <a:p>
            <a:pPr marL="0" indent="0" algn="ctr">
              <a:buNone/>
            </a:pPr>
            <a:r>
              <a:rPr lang="en-US" sz="2000" dirty="0">
                <a:solidFill>
                  <a:srgbClr val="FFFF00"/>
                </a:solidFill>
              </a:rPr>
              <a:t>Anatomy</a:t>
            </a:r>
          </a:p>
          <a:p>
            <a:pPr marL="0" indent="0" algn="ctr">
              <a:buNone/>
            </a:pPr>
            <a:r>
              <a:rPr lang="en-US" sz="2000" dirty="0">
                <a:solidFill>
                  <a:srgbClr val="FFFF00"/>
                </a:solidFill>
              </a:rPr>
              <a:t>Biomechanics, Posture, Anthropometry</a:t>
            </a:r>
          </a:p>
          <a:p>
            <a:pPr marL="0" indent="0" algn="ctr">
              <a:buNone/>
            </a:pPr>
            <a:r>
              <a:rPr lang="en-US" sz="2000" dirty="0">
                <a:solidFill>
                  <a:srgbClr val="FFFF00"/>
                </a:solidFill>
              </a:rPr>
              <a:t>Energy and force production, stress and strain</a:t>
            </a:r>
          </a:p>
          <a:p>
            <a:pPr marL="0" indent="0" algn="ctr">
              <a:buNone/>
            </a:pPr>
            <a:r>
              <a:rPr lang="en-US" sz="2000" dirty="0">
                <a:solidFill>
                  <a:srgbClr val="FFFF00"/>
                </a:solidFill>
              </a:rPr>
              <a:t>Chronobiology, circadian rhythms, work-rest schedules</a:t>
            </a:r>
          </a:p>
          <a:p>
            <a:pPr marL="0" indent="0" algn="ctr">
              <a:buNone/>
            </a:pPr>
            <a:r>
              <a:rPr lang="en-US" sz="2000" dirty="0">
                <a:solidFill>
                  <a:srgbClr val="FFFF00"/>
                </a:solidFill>
              </a:rPr>
              <a:t>Climatic environment, vibration</a:t>
            </a:r>
          </a:p>
          <a:p>
            <a:pPr marL="0" indent="0" algn="ctr">
              <a:buNone/>
            </a:pPr>
            <a:r>
              <a:rPr lang="en-US" sz="2000" dirty="0">
                <a:solidFill>
                  <a:srgbClr val="FFFF00"/>
                </a:solidFill>
              </a:rPr>
              <a:t>Measurement equipment and methods </a:t>
            </a:r>
          </a:p>
          <a:p>
            <a:pPr marL="0" indent="0" algn="ctr">
              <a:buNone/>
            </a:pPr>
            <a:r>
              <a:rPr lang="en-US" sz="2000" dirty="0">
                <a:solidFill>
                  <a:srgbClr val="FFFF00"/>
                </a:solidFill>
              </a:rPr>
              <a:t>Assessing job requirements and worker capabilities</a:t>
            </a:r>
            <a:endParaRPr lang="en-NZ" sz="2000" dirty="0">
              <a:solidFill>
                <a:srgbClr val="FFFF00"/>
              </a:solidFill>
            </a:endParaRPr>
          </a:p>
          <a:p>
            <a:pPr marL="0" indent="0" algn="ctr">
              <a:buNone/>
            </a:pPr>
            <a:endParaRPr lang="en-NZ" sz="2000" b="1" dirty="0">
              <a:solidFill>
                <a:srgbClr val="FFFF00"/>
              </a:solidFill>
            </a:endParaRPr>
          </a:p>
        </p:txBody>
      </p:sp>
      <p:sp>
        <p:nvSpPr>
          <p:cNvPr id="3" name="Text Placeholder 2"/>
          <p:cNvSpPr>
            <a:spLocks noGrp="1"/>
          </p:cNvSpPr>
          <p:nvPr>
            <p:ph type="body" sz="quarter" idx="10"/>
          </p:nvPr>
        </p:nvSpPr>
        <p:spPr/>
        <p:txBody>
          <a:bodyPr/>
          <a:lstStyle/>
          <a:p>
            <a:r>
              <a:rPr lang="en-NZ" sz="2000" dirty="0">
                <a:solidFill>
                  <a:schemeClr val="bg1"/>
                </a:solidFill>
              </a:rPr>
              <a:t>Course 128.702</a:t>
            </a:r>
          </a:p>
          <a:p>
            <a:r>
              <a:rPr lang="en-AU" dirty="0">
                <a:solidFill>
                  <a:srgbClr val="FFFF00"/>
                </a:solidFill>
              </a:rPr>
              <a:t>Work Capacity and Performance</a:t>
            </a:r>
            <a:endParaRPr lang="en-NZ" dirty="0">
              <a:solidFill>
                <a:srgbClr val="FFFF00"/>
              </a:solidFill>
            </a:endParaRPr>
          </a:p>
        </p:txBody>
      </p:sp>
    </p:spTree>
    <p:extLst>
      <p:ext uri="{BB962C8B-B14F-4D97-AF65-F5344CB8AC3E}">
        <p14:creationId xmlns:p14="http://schemas.microsoft.com/office/powerpoint/2010/main" val="14434071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p:txBody>
          <a:bodyPr/>
          <a:lstStyle/>
          <a:p>
            <a:pPr marL="0" indent="0" algn="ctr">
              <a:buNone/>
            </a:pPr>
            <a:endParaRPr lang="en-NZ" dirty="0"/>
          </a:p>
          <a:p>
            <a:pPr marL="0" indent="0" algn="ctr">
              <a:buNone/>
            </a:pPr>
            <a:r>
              <a:rPr lang="en-NZ" sz="2000" dirty="0"/>
              <a:t>Taught by Distance learning over two semesters</a:t>
            </a:r>
          </a:p>
          <a:p>
            <a:pPr marL="0" indent="0" algn="ctr">
              <a:buNone/>
            </a:pPr>
            <a:endParaRPr lang="en-NZ" sz="2000" dirty="0"/>
          </a:p>
          <a:p>
            <a:pPr marL="0" indent="0" algn="ctr">
              <a:buNone/>
            </a:pPr>
            <a:r>
              <a:rPr lang="en-NZ" b="1" dirty="0">
                <a:solidFill>
                  <a:srgbClr val="FFFF00"/>
                </a:solidFill>
              </a:rPr>
              <a:t>Content</a:t>
            </a:r>
          </a:p>
          <a:p>
            <a:pPr marL="0" indent="0" algn="ctr">
              <a:buNone/>
            </a:pPr>
            <a:r>
              <a:rPr lang="en-GB" sz="2000" dirty="0">
                <a:solidFill>
                  <a:srgbClr val="FFFF00"/>
                </a:solidFill>
              </a:rPr>
              <a:t>Ergonomics approach </a:t>
            </a:r>
            <a:endParaRPr lang="en-NZ" sz="2000" dirty="0">
              <a:solidFill>
                <a:srgbClr val="FFFF00"/>
              </a:solidFill>
            </a:endParaRPr>
          </a:p>
          <a:p>
            <a:pPr marL="0" indent="0" algn="ctr">
              <a:buNone/>
            </a:pPr>
            <a:r>
              <a:rPr lang="en-GB" sz="2000" dirty="0">
                <a:solidFill>
                  <a:srgbClr val="FFFF00"/>
                </a:solidFill>
              </a:rPr>
              <a:t>Methods of measurement and investigation </a:t>
            </a:r>
            <a:endParaRPr lang="en-NZ" sz="2000" dirty="0">
              <a:solidFill>
                <a:srgbClr val="FFFF00"/>
              </a:solidFill>
            </a:endParaRPr>
          </a:p>
          <a:p>
            <a:pPr marL="0" indent="0" algn="ctr">
              <a:buNone/>
            </a:pPr>
            <a:r>
              <a:rPr lang="en-GB" sz="2000" dirty="0">
                <a:solidFill>
                  <a:srgbClr val="FFFF00"/>
                </a:solidFill>
              </a:rPr>
              <a:t>Instrumentation</a:t>
            </a:r>
          </a:p>
          <a:p>
            <a:pPr marL="0" indent="0" algn="ctr">
              <a:buNone/>
            </a:pPr>
            <a:r>
              <a:rPr lang="en-GB" sz="2000" dirty="0">
                <a:solidFill>
                  <a:srgbClr val="FFFF00"/>
                </a:solidFill>
              </a:rPr>
              <a:t>Work analysis </a:t>
            </a:r>
            <a:endParaRPr lang="en-NZ" sz="2000" dirty="0">
              <a:solidFill>
                <a:srgbClr val="FFFF00"/>
              </a:solidFill>
            </a:endParaRPr>
          </a:p>
          <a:p>
            <a:pPr marL="0" indent="0" algn="ctr">
              <a:buNone/>
            </a:pPr>
            <a:r>
              <a:rPr lang="en-GB" sz="2000" dirty="0">
                <a:solidFill>
                  <a:srgbClr val="FFFF00"/>
                </a:solidFill>
              </a:rPr>
              <a:t>Workplace design</a:t>
            </a:r>
            <a:endParaRPr lang="en-NZ" sz="2000" dirty="0">
              <a:solidFill>
                <a:srgbClr val="FFFF00"/>
              </a:solidFill>
            </a:endParaRPr>
          </a:p>
          <a:p>
            <a:pPr marL="0" indent="0" algn="ctr">
              <a:buNone/>
            </a:pPr>
            <a:r>
              <a:rPr lang="en-GB" sz="2000" dirty="0">
                <a:solidFill>
                  <a:srgbClr val="FFFF00"/>
                </a:solidFill>
              </a:rPr>
              <a:t>Information design </a:t>
            </a:r>
            <a:endParaRPr lang="en-NZ" sz="2000" dirty="0">
              <a:solidFill>
                <a:srgbClr val="FFFF00"/>
              </a:solidFill>
            </a:endParaRPr>
          </a:p>
          <a:p>
            <a:pPr marL="0" indent="0" algn="ctr">
              <a:buNone/>
            </a:pPr>
            <a:r>
              <a:rPr lang="en-GB" sz="2000" dirty="0">
                <a:solidFill>
                  <a:srgbClr val="FFFF00"/>
                </a:solidFill>
              </a:rPr>
              <a:t>Work organisation design </a:t>
            </a:r>
            <a:endParaRPr lang="en-NZ" sz="2000" dirty="0">
              <a:solidFill>
                <a:srgbClr val="FFFF00"/>
              </a:solidFill>
            </a:endParaRPr>
          </a:p>
          <a:p>
            <a:pPr marL="0" indent="0" algn="ctr">
              <a:buNone/>
            </a:pPr>
            <a:r>
              <a:rPr lang="en-GB" sz="2000" dirty="0">
                <a:solidFill>
                  <a:srgbClr val="FFFF00"/>
                </a:solidFill>
              </a:rPr>
              <a:t>Professional issues </a:t>
            </a:r>
            <a:endParaRPr lang="en-NZ" sz="2000" dirty="0">
              <a:solidFill>
                <a:srgbClr val="FFFF00"/>
              </a:solidFill>
            </a:endParaRPr>
          </a:p>
          <a:p>
            <a:pPr marL="0" indent="0" algn="ctr">
              <a:buNone/>
            </a:pPr>
            <a:endParaRPr lang="en-NZ" sz="2000" b="1" dirty="0">
              <a:solidFill>
                <a:srgbClr val="FFFF00"/>
              </a:solidFill>
            </a:endParaRPr>
          </a:p>
        </p:txBody>
      </p:sp>
      <p:sp>
        <p:nvSpPr>
          <p:cNvPr id="3" name="Text Placeholder 2"/>
          <p:cNvSpPr>
            <a:spLocks noGrp="1"/>
          </p:cNvSpPr>
          <p:nvPr>
            <p:ph type="body" sz="quarter" idx="10"/>
          </p:nvPr>
        </p:nvSpPr>
        <p:spPr/>
        <p:txBody>
          <a:bodyPr/>
          <a:lstStyle/>
          <a:p>
            <a:r>
              <a:rPr lang="en-NZ" sz="2000" dirty="0">
                <a:solidFill>
                  <a:schemeClr val="bg1"/>
                </a:solidFill>
              </a:rPr>
              <a:t>Course 128.705</a:t>
            </a:r>
          </a:p>
          <a:p>
            <a:r>
              <a:rPr lang="en-NZ" dirty="0">
                <a:solidFill>
                  <a:srgbClr val="FFFF00"/>
                </a:solidFill>
              </a:rPr>
              <a:t>Ergonomics Analysis</a:t>
            </a:r>
          </a:p>
        </p:txBody>
      </p:sp>
    </p:spTree>
    <p:extLst>
      <p:ext uri="{BB962C8B-B14F-4D97-AF65-F5344CB8AC3E}">
        <p14:creationId xmlns:p14="http://schemas.microsoft.com/office/powerpoint/2010/main" val="14434071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p:txBody>
          <a:bodyPr/>
          <a:lstStyle/>
          <a:p>
            <a:pPr marL="0" indent="0" algn="ctr">
              <a:buNone/>
            </a:pPr>
            <a:endParaRPr lang="en-NZ" dirty="0"/>
          </a:p>
          <a:p>
            <a:pPr marL="0" indent="0" algn="ctr">
              <a:buNone/>
            </a:pPr>
            <a:r>
              <a:rPr lang="en-NZ" sz="2000" dirty="0"/>
              <a:t>Taught by Distance learning over two semesters</a:t>
            </a:r>
          </a:p>
          <a:p>
            <a:pPr marL="0" indent="0" algn="ctr">
              <a:buNone/>
            </a:pPr>
            <a:endParaRPr lang="en-NZ" sz="2000" dirty="0"/>
          </a:p>
          <a:p>
            <a:pPr marL="0" indent="0" algn="ctr">
              <a:buNone/>
            </a:pPr>
            <a:r>
              <a:rPr lang="en-NZ" b="1" dirty="0">
                <a:solidFill>
                  <a:srgbClr val="FFFF00"/>
                </a:solidFill>
              </a:rPr>
              <a:t>Content</a:t>
            </a:r>
          </a:p>
          <a:p>
            <a:pPr marL="0" indent="0" algn="ctr">
              <a:buNone/>
            </a:pPr>
            <a:r>
              <a:rPr lang="en-US" sz="2000" dirty="0">
                <a:solidFill>
                  <a:srgbClr val="FFFF00"/>
                </a:solidFill>
              </a:rPr>
              <a:t>Ergonomics principles</a:t>
            </a:r>
          </a:p>
          <a:p>
            <a:pPr marL="0" indent="0" algn="ctr">
              <a:buNone/>
            </a:pPr>
            <a:r>
              <a:rPr lang="en-US" sz="2000" dirty="0">
                <a:solidFill>
                  <a:srgbClr val="FFFF00"/>
                </a:solidFill>
              </a:rPr>
              <a:t>Human psychological, social and </a:t>
            </a:r>
            <a:r>
              <a:rPr lang="en-US" sz="2000" dirty="0" err="1">
                <a:solidFill>
                  <a:srgbClr val="FFFF00"/>
                </a:solidFill>
              </a:rPr>
              <a:t>organisational</a:t>
            </a:r>
            <a:r>
              <a:rPr lang="en-US" sz="2000" dirty="0">
                <a:solidFill>
                  <a:srgbClr val="FFFF00"/>
                </a:solidFill>
              </a:rPr>
              <a:t> characteristics</a:t>
            </a:r>
          </a:p>
          <a:p>
            <a:pPr marL="0" indent="0" algn="ctr">
              <a:buNone/>
            </a:pPr>
            <a:r>
              <a:rPr lang="en-US" sz="2000" dirty="0">
                <a:solidFill>
                  <a:srgbClr val="FFFF00"/>
                </a:solidFill>
              </a:rPr>
              <a:t>Systems theory, human reliability, training, instruction</a:t>
            </a:r>
          </a:p>
          <a:p>
            <a:pPr marL="0" indent="0" algn="ctr">
              <a:buNone/>
            </a:pPr>
            <a:r>
              <a:rPr lang="en-US" sz="2000" dirty="0">
                <a:solidFill>
                  <a:srgbClr val="FFFF00"/>
                </a:solidFill>
              </a:rPr>
              <a:t>Health, safety, well-being</a:t>
            </a:r>
          </a:p>
          <a:p>
            <a:pPr marL="0" indent="0" algn="ctr">
              <a:buNone/>
            </a:pPr>
            <a:r>
              <a:rPr lang="en-US" sz="2000" dirty="0">
                <a:solidFill>
                  <a:srgbClr val="FFFF00"/>
                </a:solidFill>
              </a:rPr>
              <a:t>Workplace, information and work </a:t>
            </a:r>
            <a:r>
              <a:rPr lang="en-US" sz="2000" dirty="0" err="1">
                <a:solidFill>
                  <a:srgbClr val="FFFF00"/>
                </a:solidFill>
              </a:rPr>
              <a:t>organisation</a:t>
            </a:r>
            <a:r>
              <a:rPr lang="en-US" sz="2000" dirty="0">
                <a:solidFill>
                  <a:srgbClr val="FFFF00"/>
                </a:solidFill>
              </a:rPr>
              <a:t> design</a:t>
            </a:r>
          </a:p>
          <a:p>
            <a:pPr marL="0" indent="0" algn="ctr">
              <a:buNone/>
            </a:pPr>
            <a:r>
              <a:rPr lang="en-US" sz="2000" dirty="0">
                <a:solidFill>
                  <a:srgbClr val="FFFF00"/>
                </a:solidFill>
              </a:rPr>
              <a:t>Professional issues</a:t>
            </a:r>
            <a:endParaRPr lang="en-NZ" sz="2000" dirty="0">
              <a:solidFill>
                <a:srgbClr val="FFFF00"/>
              </a:solidFill>
            </a:endParaRPr>
          </a:p>
          <a:p>
            <a:pPr marL="0" indent="0" algn="ctr">
              <a:buNone/>
            </a:pPr>
            <a:endParaRPr lang="en-NZ" sz="2000" b="1" dirty="0">
              <a:solidFill>
                <a:srgbClr val="FFFF00"/>
              </a:solidFill>
            </a:endParaRPr>
          </a:p>
        </p:txBody>
      </p:sp>
      <p:sp>
        <p:nvSpPr>
          <p:cNvPr id="3" name="Text Placeholder 2"/>
          <p:cNvSpPr>
            <a:spLocks noGrp="1"/>
          </p:cNvSpPr>
          <p:nvPr>
            <p:ph type="body" sz="quarter" idx="10"/>
          </p:nvPr>
        </p:nvSpPr>
        <p:spPr/>
        <p:txBody>
          <a:bodyPr/>
          <a:lstStyle/>
          <a:p>
            <a:r>
              <a:rPr lang="en-NZ" sz="2000" dirty="0">
                <a:solidFill>
                  <a:schemeClr val="bg1"/>
                </a:solidFill>
              </a:rPr>
              <a:t>Course 128.706</a:t>
            </a:r>
          </a:p>
          <a:p>
            <a:r>
              <a:rPr lang="en-NZ" dirty="0">
                <a:solidFill>
                  <a:srgbClr val="FFFF00"/>
                </a:solidFill>
              </a:rPr>
              <a:t>Micro-macro Ergonomics</a:t>
            </a:r>
          </a:p>
        </p:txBody>
      </p:sp>
    </p:spTree>
    <p:extLst>
      <p:ext uri="{BB962C8B-B14F-4D97-AF65-F5344CB8AC3E}">
        <p14:creationId xmlns:p14="http://schemas.microsoft.com/office/powerpoint/2010/main" val="1443407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p:txBody>
          <a:bodyPr/>
          <a:lstStyle/>
          <a:p>
            <a:pPr marL="0" indent="0" algn="ctr">
              <a:buNone/>
            </a:pPr>
            <a:endParaRPr lang="en-NZ" dirty="0"/>
          </a:p>
          <a:p>
            <a:pPr marL="0" indent="0" algn="ctr">
              <a:buNone/>
            </a:pPr>
            <a:r>
              <a:rPr lang="en-NZ" sz="2000" dirty="0"/>
              <a:t>Taught by Distance learning over two semesters</a:t>
            </a:r>
          </a:p>
          <a:p>
            <a:endParaRPr lang="en-NZ" dirty="0"/>
          </a:p>
          <a:p>
            <a:pPr marL="0" indent="0" algn="ctr">
              <a:buNone/>
            </a:pPr>
            <a:r>
              <a:rPr lang="en-NZ" b="1" dirty="0">
                <a:solidFill>
                  <a:srgbClr val="FFFF00"/>
                </a:solidFill>
              </a:rPr>
              <a:t>Content</a:t>
            </a:r>
          </a:p>
          <a:p>
            <a:pPr marL="0" indent="0" algn="ctr">
              <a:buNone/>
            </a:pPr>
            <a:r>
              <a:rPr lang="en-GB" sz="2000" dirty="0">
                <a:solidFill>
                  <a:srgbClr val="FFFF00"/>
                </a:solidFill>
              </a:rPr>
              <a:t>User-centred </a:t>
            </a:r>
            <a:r>
              <a:rPr lang="en-US" sz="2000" dirty="0">
                <a:solidFill>
                  <a:srgbClr val="FFFF00"/>
                </a:solidFill>
              </a:rPr>
              <a:t>principles and practices in design of products, equipment and complex systems </a:t>
            </a:r>
          </a:p>
          <a:p>
            <a:pPr marL="0" indent="0" algn="ctr">
              <a:buNone/>
            </a:pPr>
            <a:r>
              <a:rPr lang="en-US" sz="2000" dirty="0">
                <a:solidFill>
                  <a:srgbClr val="FFFF00"/>
                </a:solidFill>
              </a:rPr>
              <a:t>People in relation to the physical environment, technology and design</a:t>
            </a:r>
            <a:endParaRPr lang="en-NZ" sz="2000" dirty="0">
              <a:solidFill>
                <a:srgbClr val="FFFF00"/>
              </a:solidFill>
            </a:endParaRPr>
          </a:p>
          <a:p>
            <a:pPr marL="0" indent="0" algn="ctr">
              <a:buNone/>
            </a:pPr>
            <a:r>
              <a:rPr lang="en-GB" sz="2000" dirty="0">
                <a:solidFill>
                  <a:srgbClr val="FFFF00"/>
                </a:solidFill>
              </a:rPr>
              <a:t>Design process, measurement, investigation methods, interface design</a:t>
            </a:r>
            <a:endParaRPr lang="en-NZ" sz="2000" dirty="0">
              <a:solidFill>
                <a:srgbClr val="FFFF00"/>
              </a:solidFill>
            </a:endParaRPr>
          </a:p>
          <a:p>
            <a:pPr marL="0" indent="0" algn="ctr">
              <a:buNone/>
            </a:pPr>
            <a:r>
              <a:rPr lang="en-GB" sz="2000" dirty="0">
                <a:solidFill>
                  <a:srgbClr val="FFFF00"/>
                </a:solidFill>
              </a:rPr>
              <a:t>Systems theory</a:t>
            </a:r>
            <a:endParaRPr lang="en-NZ" sz="2000" dirty="0">
              <a:solidFill>
                <a:srgbClr val="FFFF00"/>
              </a:solidFill>
            </a:endParaRPr>
          </a:p>
          <a:p>
            <a:pPr marL="0" indent="0" algn="ctr">
              <a:buNone/>
            </a:pPr>
            <a:r>
              <a:rPr lang="en-US" sz="2000" dirty="0">
                <a:solidFill>
                  <a:srgbClr val="FFFF00"/>
                </a:solidFill>
              </a:rPr>
              <a:t>Training, </a:t>
            </a:r>
            <a:r>
              <a:rPr lang="en-GB" sz="2000" dirty="0">
                <a:solidFill>
                  <a:srgbClr val="FFFF00"/>
                </a:solidFill>
              </a:rPr>
              <a:t>Information design </a:t>
            </a:r>
            <a:endParaRPr lang="en-NZ" sz="2000" dirty="0">
              <a:solidFill>
                <a:srgbClr val="FFFF00"/>
              </a:solidFill>
            </a:endParaRPr>
          </a:p>
          <a:p>
            <a:pPr marL="0" indent="0" algn="ctr">
              <a:buNone/>
            </a:pPr>
            <a:r>
              <a:rPr lang="en-GB" sz="2000" dirty="0">
                <a:solidFill>
                  <a:srgbClr val="FFFF00"/>
                </a:solidFill>
              </a:rPr>
              <a:t>Workplace, Work organisation design </a:t>
            </a:r>
            <a:endParaRPr lang="en-NZ" sz="2000" dirty="0">
              <a:solidFill>
                <a:srgbClr val="FFFF00"/>
              </a:solidFill>
            </a:endParaRPr>
          </a:p>
          <a:p>
            <a:pPr marL="0" indent="0" algn="ctr">
              <a:buNone/>
            </a:pPr>
            <a:r>
              <a:rPr lang="en-GB" sz="2000" dirty="0">
                <a:solidFill>
                  <a:srgbClr val="FFFF00"/>
                </a:solidFill>
              </a:rPr>
              <a:t>Professional issues </a:t>
            </a:r>
            <a:endParaRPr lang="en-NZ" sz="2000" dirty="0">
              <a:solidFill>
                <a:srgbClr val="FFFF00"/>
              </a:solidFill>
            </a:endParaRPr>
          </a:p>
          <a:p>
            <a:pPr marL="0" indent="0" algn="ctr">
              <a:buNone/>
            </a:pPr>
            <a:endParaRPr lang="en-NZ" b="1" dirty="0">
              <a:solidFill>
                <a:srgbClr val="FFFF00"/>
              </a:solidFill>
            </a:endParaRPr>
          </a:p>
        </p:txBody>
      </p:sp>
      <p:sp>
        <p:nvSpPr>
          <p:cNvPr id="3" name="Text Placeholder 2"/>
          <p:cNvSpPr>
            <a:spLocks noGrp="1"/>
          </p:cNvSpPr>
          <p:nvPr>
            <p:ph type="body" sz="quarter" idx="10"/>
          </p:nvPr>
        </p:nvSpPr>
        <p:spPr/>
        <p:txBody>
          <a:bodyPr/>
          <a:lstStyle/>
          <a:p>
            <a:r>
              <a:rPr lang="en-NZ" sz="2000" dirty="0">
                <a:solidFill>
                  <a:schemeClr val="bg1"/>
                </a:solidFill>
              </a:rPr>
              <a:t>Course 128.707</a:t>
            </a:r>
          </a:p>
          <a:p>
            <a:r>
              <a:rPr lang="en-AU" dirty="0">
                <a:solidFill>
                  <a:srgbClr val="FFFF00"/>
                </a:solidFill>
              </a:rPr>
              <a:t>People, Technology and Design</a:t>
            </a:r>
            <a:endParaRPr lang="en-NZ" dirty="0">
              <a:solidFill>
                <a:srgbClr val="FFFF00"/>
              </a:solidFill>
            </a:endParaRPr>
          </a:p>
        </p:txBody>
      </p:sp>
    </p:spTree>
    <p:extLst>
      <p:ext uri="{BB962C8B-B14F-4D97-AF65-F5344CB8AC3E}">
        <p14:creationId xmlns:p14="http://schemas.microsoft.com/office/powerpoint/2010/main" val="14434071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NZ" dirty="0"/>
              <a:t>Human Factors and </a:t>
            </a:r>
            <a:br>
              <a:rPr lang="en-NZ" dirty="0"/>
            </a:br>
            <a:r>
              <a:rPr lang="en-NZ" dirty="0"/>
              <a:t>Ergonomics at AUT </a:t>
            </a:r>
          </a:p>
        </p:txBody>
      </p:sp>
      <p:sp>
        <p:nvSpPr>
          <p:cNvPr id="3" name="Subtitle 2"/>
          <p:cNvSpPr>
            <a:spLocks noGrp="1"/>
          </p:cNvSpPr>
          <p:nvPr>
            <p:ph type="subTitle" idx="1"/>
          </p:nvPr>
        </p:nvSpPr>
        <p:spPr/>
        <p:txBody>
          <a:bodyPr/>
          <a:lstStyle/>
          <a:p>
            <a:r>
              <a:rPr lang="en-GB" dirty="0"/>
              <a:t>Dr Fiona Trevelyan</a:t>
            </a:r>
          </a:p>
        </p:txBody>
      </p:sp>
    </p:spTree>
    <p:extLst>
      <p:ext uri="{BB962C8B-B14F-4D97-AF65-F5344CB8AC3E}">
        <p14:creationId xmlns:p14="http://schemas.microsoft.com/office/powerpoint/2010/main" val="1329641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AUT study pathways</a:t>
            </a:r>
          </a:p>
        </p:txBody>
      </p:sp>
      <p:sp>
        <p:nvSpPr>
          <p:cNvPr id="3" name="Text Placeholder 2"/>
          <p:cNvSpPr>
            <a:spLocks noGrp="1"/>
          </p:cNvSpPr>
          <p:nvPr>
            <p:ph type="body" sz="quarter" idx="13"/>
          </p:nvPr>
        </p:nvSpPr>
        <p:spPr/>
        <p:txBody>
          <a:bodyPr/>
          <a:lstStyle/>
          <a:p>
            <a:r>
              <a:rPr lang="en-NZ" dirty="0"/>
              <a:t>Postgraduate Certificate in Health Science/Rehabilitation focusing on Moving and Handling</a:t>
            </a:r>
          </a:p>
          <a:p>
            <a:pPr marL="0" indent="0">
              <a:buNone/>
            </a:pPr>
            <a:endParaRPr lang="en-NZ" dirty="0"/>
          </a:p>
          <a:p>
            <a:r>
              <a:rPr lang="en-NZ" dirty="0"/>
              <a:t>Graduate Certificate and Diploma in Business (</a:t>
            </a:r>
            <a:r>
              <a:rPr lang="en-NZ" dirty="0" err="1"/>
              <a:t>GradDipBus</a:t>
            </a:r>
            <a:r>
              <a:rPr lang="en-NZ" dirty="0"/>
              <a:t>) programme focusing on Occupational Health, Safety and Wellbeing (OHSW)</a:t>
            </a:r>
            <a:endParaRPr lang="en-GB" dirty="0"/>
          </a:p>
        </p:txBody>
      </p:sp>
    </p:spTree>
    <p:extLst>
      <p:ext uri="{BB962C8B-B14F-4D97-AF65-F5344CB8AC3E}">
        <p14:creationId xmlns:p14="http://schemas.microsoft.com/office/powerpoint/2010/main" val="492893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PGCert Health Science focusing on Moving and Handling </a:t>
            </a:r>
            <a:endParaRPr lang="en-GB" dirty="0"/>
          </a:p>
        </p:txBody>
      </p:sp>
      <p:sp>
        <p:nvSpPr>
          <p:cNvPr id="3" name="Text Placeholder 2"/>
          <p:cNvSpPr>
            <a:spLocks noGrp="1"/>
          </p:cNvSpPr>
          <p:nvPr>
            <p:ph type="body" sz="quarter" idx="13"/>
          </p:nvPr>
        </p:nvSpPr>
        <p:spPr>
          <a:xfrm>
            <a:off x="1095375" y="1853527"/>
            <a:ext cx="4942170" cy="4660007"/>
          </a:xfrm>
        </p:spPr>
        <p:txBody>
          <a:bodyPr>
            <a:normAutofit/>
          </a:bodyPr>
          <a:lstStyle/>
          <a:p>
            <a:pPr marL="0" indent="0">
              <a:buNone/>
            </a:pPr>
            <a:r>
              <a:rPr lang="en-GB" b="1" dirty="0">
                <a:solidFill>
                  <a:srgbClr val="519032"/>
                </a:solidFill>
              </a:rPr>
              <a:t>AIM of certificate:</a:t>
            </a:r>
          </a:p>
          <a:p>
            <a:r>
              <a:rPr lang="en-GB" dirty="0"/>
              <a:t>Provides learning in key areas to support effective implementation of the MHP Guidelines (i.e. human factors/ergonomics, risk assessment, risk management) </a:t>
            </a:r>
          </a:p>
          <a:p>
            <a:pPr marL="0" indent="0">
              <a:buNone/>
            </a:pPr>
            <a:endParaRPr lang="en-NZ" sz="1000" dirty="0"/>
          </a:p>
          <a:p>
            <a:r>
              <a:rPr lang="en-NZ" dirty="0"/>
              <a:t>Empowerment in the application of evidence based practice </a:t>
            </a:r>
          </a:p>
          <a:p>
            <a:pPr marL="0" indent="0">
              <a:buNone/>
            </a:pPr>
            <a:endParaRPr lang="en-NZ" sz="1000" dirty="0"/>
          </a:p>
          <a:p>
            <a:r>
              <a:rPr lang="en-NZ" dirty="0"/>
              <a:t>Aligned with internationally recognised best practice</a:t>
            </a:r>
          </a:p>
          <a:p>
            <a:endParaRPr lang="en-GB" dirty="0"/>
          </a:p>
        </p:txBody>
      </p:sp>
      <p:pic>
        <p:nvPicPr>
          <p:cNvPr id="4" name="Picture 3"/>
          <p:cNvPicPr>
            <a:picLocks noChangeAspect="1"/>
          </p:cNvPicPr>
          <p:nvPr/>
        </p:nvPicPr>
        <p:blipFill>
          <a:blip r:embed="rId3"/>
          <a:stretch>
            <a:fillRect/>
          </a:stretch>
        </p:blipFill>
        <p:spPr>
          <a:xfrm>
            <a:off x="6275538" y="1690689"/>
            <a:ext cx="2211497" cy="2128406"/>
          </a:xfrm>
          <a:prstGeom prst="rect">
            <a:avLst/>
          </a:prstGeom>
        </p:spPr>
      </p:pic>
      <p:pic>
        <p:nvPicPr>
          <p:cNvPr id="6" name="Picture 5"/>
          <p:cNvPicPr>
            <a:picLocks noChangeAspect="1"/>
          </p:cNvPicPr>
          <p:nvPr/>
        </p:nvPicPr>
        <p:blipFill>
          <a:blip r:embed="rId4"/>
          <a:stretch>
            <a:fillRect/>
          </a:stretch>
        </p:blipFill>
        <p:spPr>
          <a:xfrm>
            <a:off x="6275538" y="4081033"/>
            <a:ext cx="2211497" cy="2211497"/>
          </a:xfrm>
          <a:prstGeom prst="rect">
            <a:avLst/>
          </a:prstGeom>
        </p:spPr>
      </p:pic>
    </p:spTree>
    <p:extLst>
      <p:ext uri="{BB962C8B-B14F-4D97-AF65-F5344CB8AC3E}">
        <p14:creationId xmlns:p14="http://schemas.microsoft.com/office/powerpoint/2010/main" val="293049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95375" y="579811"/>
            <a:ext cx="7886700" cy="1325563"/>
          </a:xfrm>
        </p:spPr>
        <p:txBody>
          <a:bodyPr>
            <a:normAutofit/>
          </a:bodyPr>
          <a:lstStyle/>
          <a:p>
            <a:r>
              <a:rPr lang="en-NZ" sz="2800" dirty="0"/>
              <a:t>Postgraduate Certificate in Health Science specialising in Moving and Handling (60 points)</a:t>
            </a:r>
            <a:br>
              <a:rPr lang="en-NZ" sz="2800" dirty="0"/>
            </a:br>
            <a:endParaRPr lang="en-NZ" sz="2800" dirty="0"/>
          </a:p>
        </p:txBody>
      </p:sp>
      <p:sp>
        <p:nvSpPr>
          <p:cNvPr id="8" name="Text Placeholder 7"/>
          <p:cNvSpPr>
            <a:spLocks noGrp="1"/>
          </p:cNvSpPr>
          <p:nvPr>
            <p:ph type="body" sz="quarter" idx="13"/>
          </p:nvPr>
        </p:nvSpPr>
        <p:spPr>
          <a:xfrm>
            <a:off x="1095375" y="3306335"/>
            <a:ext cx="7886700" cy="4290494"/>
          </a:xfrm>
        </p:spPr>
        <p:txBody>
          <a:bodyPr/>
          <a:lstStyle/>
          <a:p>
            <a:endParaRPr lang="en-NZ" dirty="0"/>
          </a:p>
          <a:p>
            <a:pPr marL="0" indent="0">
              <a:buNone/>
            </a:pPr>
            <a:endParaRPr lang="en-NZ" dirty="0"/>
          </a:p>
          <a:p>
            <a:pPr marL="0" indent="0">
              <a:buNone/>
            </a:pPr>
            <a:endParaRPr lang="en-NZ" dirty="0"/>
          </a:p>
          <a:p>
            <a:r>
              <a:rPr lang="en-NZ" sz="2000" dirty="0"/>
              <a:t>Vocational Rehabilitation and Management (RHAB802)(30 points)</a:t>
            </a:r>
          </a:p>
          <a:p>
            <a:pPr marL="0" indent="0">
              <a:buNone/>
            </a:pPr>
            <a:endParaRPr lang="en-NZ" dirty="0"/>
          </a:p>
        </p:txBody>
      </p:sp>
      <p:graphicFrame>
        <p:nvGraphicFramePr>
          <p:cNvPr id="3" name="Table 2"/>
          <p:cNvGraphicFramePr>
            <a:graphicFrameLocks noGrp="1"/>
          </p:cNvGraphicFramePr>
          <p:nvPr>
            <p:extLst/>
          </p:nvPr>
        </p:nvGraphicFramePr>
        <p:xfrm>
          <a:off x="1775670" y="2292875"/>
          <a:ext cx="6096000" cy="2026920"/>
        </p:xfrm>
        <a:graphic>
          <a:graphicData uri="http://schemas.openxmlformats.org/drawingml/2006/table">
            <a:tbl>
              <a:tblPr firstRow="1" bandRow="1">
                <a:tableStyleId>{5C22544A-7EE6-4342-B048-85BDC9FD1C3A}</a:tableStyleId>
              </a:tblPr>
              <a:tblGrid>
                <a:gridCol w="1235978">
                  <a:extLst>
                    <a:ext uri="{9D8B030D-6E8A-4147-A177-3AD203B41FA5}">
                      <a16:colId xmlns:a16="http://schemas.microsoft.com/office/drawing/2014/main" val="965771443"/>
                    </a:ext>
                  </a:extLst>
                </a:gridCol>
                <a:gridCol w="2828022">
                  <a:extLst>
                    <a:ext uri="{9D8B030D-6E8A-4147-A177-3AD203B41FA5}">
                      <a16:colId xmlns:a16="http://schemas.microsoft.com/office/drawing/2014/main" val="35421579"/>
                    </a:ext>
                  </a:extLst>
                </a:gridCol>
                <a:gridCol w="2032000">
                  <a:extLst>
                    <a:ext uri="{9D8B030D-6E8A-4147-A177-3AD203B41FA5}">
                      <a16:colId xmlns:a16="http://schemas.microsoft.com/office/drawing/2014/main" val="9227747"/>
                    </a:ext>
                  </a:extLst>
                </a:gridCol>
              </a:tblGrid>
              <a:tr h="370840">
                <a:tc>
                  <a:txBody>
                    <a:bodyPr/>
                    <a:lstStyle/>
                    <a:p>
                      <a:r>
                        <a:rPr lang="en-GB" dirty="0"/>
                        <a:t>Paper</a:t>
                      </a:r>
                    </a:p>
                  </a:txBody>
                  <a:tcPr/>
                </a:tc>
                <a:tc>
                  <a:txBody>
                    <a:bodyPr/>
                    <a:lstStyle/>
                    <a:p>
                      <a:r>
                        <a:rPr lang="en-GB" dirty="0"/>
                        <a:t>Title</a:t>
                      </a:r>
                    </a:p>
                  </a:txBody>
                  <a:tcPr/>
                </a:tc>
                <a:tc>
                  <a:txBody>
                    <a:bodyPr/>
                    <a:lstStyle/>
                    <a:p>
                      <a:r>
                        <a:rPr lang="en-GB" dirty="0"/>
                        <a:t>Points</a:t>
                      </a:r>
                    </a:p>
                  </a:txBody>
                  <a:tcPr/>
                </a:tc>
                <a:extLst>
                  <a:ext uri="{0D108BD9-81ED-4DB2-BD59-A6C34878D82A}">
                    <a16:rowId xmlns:a16="http://schemas.microsoft.com/office/drawing/2014/main" val="1750966205"/>
                  </a:ext>
                </a:extLst>
              </a:tr>
              <a:tr h="370840">
                <a:tc>
                  <a:txBody>
                    <a:bodyPr/>
                    <a:lstStyle/>
                    <a:p>
                      <a:r>
                        <a:rPr lang="en-NZ" dirty="0"/>
                        <a:t>RHAB811</a:t>
                      </a:r>
                      <a:endParaRPr lang="en-GB" dirty="0"/>
                    </a:p>
                  </a:txBody>
                  <a:tcPr/>
                </a:tc>
                <a:tc>
                  <a:txBody>
                    <a:bodyPr/>
                    <a:lstStyle/>
                    <a:p>
                      <a:r>
                        <a:rPr lang="en-NZ" dirty="0"/>
                        <a:t>Health Ergonomics </a:t>
                      </a:r>
                      <a:endParaRPr lang="en-GB" dirty="0"/>
                    </a:p>
                  </a:txBody>
                  <a:tcPr/>
                </a:tc>
                <a:tc>
                  <a:txBody>
                    <a:bodyPr/>
                    <a:lstStyle/>
                    <a:p>
                      <a:r>
                        <a:rPr lang="en-NZ" dirty="0"/>
                        <a:t>15 points</a:t>
                      </a:r>
                      <a:endParaRPr lang="en-GB" dirty="0"/>
                    </a:p>
                  </a:txBody>
                  <a:tcPr/>
                </a:tc>
                <a:extLst>
                  <a:ext uri="{0D108BD9-81ED-4DB2-BD59-A6C34878D82A}">
                    <a16:rowId xmlns:a16="http://schemas.microsoft.com/office/drawing/2014/main" val="972302977"/>
                  </a:ext>
                </a:extLst>
              </a:tr>
              <a:tr h="370840">
                <a:tc>
                  <a:txBody>
                    <a:bodyPr/>
                    <a:lstStyle/>
                    <a:p>
                      <a:r>
                        <a:rPr lang="en-NZ" dirty="0"/>
                        <a:t>RHAB801</a:t>
                      </a:r>
                      <a:endParaRPr lang="en-GB"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Occupational Ergonomics -</a:t>
                      </a:r>
                      <a:endParaRPr lang="en-GB" dirty="0"/>
                    </a:p>
                    <a:p>
                      <a:r>
                        <a:rPr lang="en-NZ" dirty="0"/>
                        <a:t>Concepts of Moving and Handling </a:t>
                      </a:r>
                      <a:endParaRPr lang="en-GB" dirty="0"/>
                    </a:p>
                  </a:txBody>
                  <a:tcPr/>
                </a:tc>
                <a:tc>
                  <a:txBody>
                    <a:bodyPr/>
                    <a:lstStyle/>
                    <a:p>
                      <a:r>
                        <a:rPr lang="en-NZ" dirty="0"/>
                        <a:t>30 points</a:t>
                      </a:r>
                      <a:endParaRPr lang="en-GB" dirty="0"/>
                    </a:p>
                  </a:txBody>
                  <a:tcPr/>
                </a:tc>
                <a:extLst>
                  <a:ext uri="{0D108BD9-81ED-4DB2-BD59-A6C34878D82A}">
                    <a16:rowId xmlns:a16="http://schemas.microsoft.com/office/drawing/2014/main" val="4059769937"/>
                  </a:ext>
                </a:extLst>
              </a:tr>
              <a:tr h="370840">
                <a:tc>
                  <a:txBody>
                    <a:bodyPr/>
                    <a:lstStyle/>
                    <a:p>
                      <a:r>
                        <a:rPr lang="en-GB" dirty="0"/>
                        <a:t>789130</a:t>
                      </a:r>
                    </a:p>
                  </a:txBody>
                  <a:tcPr/>
                </a:tc>
                <a:tc>
                  <a:txBody>
                    <a:bodyPr/>
                    <a:lstStyle/>
                    <a:p>
                      <a:r>
                        <a:rPr lang="en-NZ" dirty="0"/>
                        <a:t>Special Topic Applied Paper </a:t>
                      </a:r>
                      <a:endParaRPr lang="en-GB" dirty="0"/>
                    </a:p>
                  </a:txBody>
                  <a:tcPr/>
                </a:tc>
                <a:tc>
                  <a:txBody>
                    <a:bodyPr/>
                    <a:lstStyle/>
                    <a:p>
                      <a:r>
                        <a:rPr lang="en-NZ" dirty="0"/>
                        <a:t>15 points</a:t>
                      </a:r>
                      <a:endParaRPr lang="en-GB" dirty="0"/>
                    </a:p>
                  </a:txBody>
                  <a:tcPr/>
                </a:tc>
                <a:extLst>
                  <a:ext uri="{0D108BD9-81ED-4DB2-BD59-A6C34878D82A}">
                    <a16:rowId xmlns:a16="http://schemas.microsoft.com/office/drawing/2014/main" val="3269255581"/>
                  </a:ext>
                </a:extLst>
              </a:tr>
            </a:tbl>
          </a:graphicData>
        </a:graphic>
      </p:graphicFrame>
    </p:spTree>
    <p:extLst>
      <p:ext uri="{BB962C8B-B14F-4D97-AF65-F5344CB8AC3E}">
        <p14:creationId xmlns:p14="http://schemas.microsoft.com/office/powerpoint/2010/main" val="2979113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Health Ergonomics</a:t>
            </a:r>
          </a:p>
        </p:txBody>
      </p:sp>
      <p:sp>
        <p:nvSpPr>
          <p:cNvPr id="3" name="Text Placeholder 2"/>
          <p:cNvSpPr>
            <a:spLocks noGrp="1"/>
          </p:cNvSpPr>
          <p:nvPr>
            <p:ph type="body" sz="quarter" idx="13"/>
          </p:nvPr>
        </p:nvSpPr>
        <p:spPr>
          <a:xfrm>
            <a:off x="1095375" y="1830395"/>
            <a:ext cx="4483304" cy="4351338"/>
          </a:xfrm>
        </p:spPr>
        <p:txBody>
          <a:bodyPr/>
          <a:lstStyle/>
          <a:p>
            <a:r>
              <a:rPr lang="en-NZ" dirty="0"/>
              <a:t>Provides a broad based introduction to ergonomic principles and their application in the design of work, equipment and the workplace.  </a:t>
            </a:r>
          </a:p>
          <a:p>
            <a:endParaRPr lang="en-NZ" dirty="0"/>
          </a:p>
          <a:p>
            <a:r>
              <a:rPr lang="en-NZ" dirty="0"/>
              <a:t>Explores and examines methodological approaches to ergonomics problem solving. </a:t>
            </a:r>
            <a:endParaRPr lang="en-GB" dirty="0"/>
          </a:p>
        </p:txBody>
      </p:sp>
      <p:pic>
        <p:nvPicPr>
          <p:cNvPr id="4" name="Picture 3"/>
          <p:cNvPicPr>
            <a:picLocks noChangeAspect="1"/>
          </p:cNvPicPr>
          <p:nvPr/>
        </p:nvPicPr>
        <p:blipFill>
          <a:blip r:embed="rId3"/>
          <a:stretch>
            <a:fillRect/>
          </a:stretch>
        </p:blipFill>
        <p:spPr>
          <a:xfrm>
            <a:off x="5753531" y="2120520"/>
            <a:ext cx="3228544" cy="2919317"/>
          </a:xfrm>
          <a:prstGeom prst="rect">
            <a:avLst/>
          </a:prstGeom>
        </p:spPr>
      </p:pic>
    </p:spTree>
    <p:extLst>
      <p:ext uri="{BB962C8B-B14F-4D97-AF65-F5344CB8AC3E}">
        <p14:creationId xmlns:p14="http://schemas.microsoft.com/office/powerpoint/2010/main" val="2133424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167" y="89553"/>
            <a:ext cx="7886700" cy="1325563"/>
          </a:xfrm>
        </p:spPr>
        <p:txBody>
          <a:bodyPr/>
          <a:lstStyle/>
          <a:p>
            <a:r>
              <a:rPr lang="en-GB" dirty="0"/>
              <a:t>Content/topics: </a:t>
            </a:r>
            <a:r>
              <a:rPr lang="en-GB" dirty="0" err="1"/>
              <a:t>HErgs</a:t>
            </a:r>
            <a:r>
              <a:rPr lang="en-GB" dirty="0"/>
              <a:t> paper</a:t>
            </a:r>
          </a:p>
        </p:txBody>
      </p:sp>
      <p:sp>
        <p:nvSpPr>
          <p:cNvPr id="3" name="Text Placeholder 2"/>
          <p:cNvSpPr>
            <a:spLocks noGrp="1"/>
          </p:cNvSpPr>
          <p:nvPr>
            <p:ph type="body" sz="quarter" idx="13"/>
          </p:nvPr>
        </p:nvSpPr>
        <p:spPr>
          <a:xfrm>
            <a:off x="995167" y="1180650"/>
            <a:ext cx="7785578" cy="5094889"/>
          </a:xfrm>
        </p:spPr>
        <p:txBody>
          <a:bodyPr>
            <a:normAutofit/>
          </a:bodyPr>
          <a:lstStyle/>
          <a:p>
            <a:r>
              <a:rPr lang="en-NZ" sz="2000" dirty="0"/>
              <a:t>Definition and scope of ergonomics and systems of work</a:t>
            </a:r>
            <a:endParaRPr lang="en-GB" sz="2000" dirty="0"/>
          </a:p>
          <a:p>
            <a:r>
              <a:rPr lang="en-NZ" sz="2000" dirty="0"/>
              <a:t>Measurement of human characteristics, capabilities and limitations</a:t>
            </a:r>
            <a:endParaRPr lang="en-GB" sz="2000" dirty="0"/>
          </a:p>
          <a:p>
            <a:r>
              <a:rPr lang="en-NZ" sz="2000" dirty="0"/>
              <a:t>Musculoskeletal disorders arising from manual handling and repetitive work</a:t>
            </a:r>
            <a:endParaRPr lang="en-GB" sz="2000" dirty="0"/>
          </a:p>
          <a:p>
            <a:r>
              <a:rPr lang="en-NZ" sz="2000" dirty="0"/>
              <a:t>Risk assessment tools to evaluate physical and psychosocial factors within the work environment</a:t>
            </a:r>
            <a:endParaRPr lang="en-GB" sz="2000" dirty="0"/>
          </a:p>
          <a:p>
            <a:r>
              <a:rPr lang="en-NZ" sz="2000" dirty="0"/>
              <a:t>Work design and task analysis</a:t>
            </a:r>
            <a:endParaRPr lang="en-GB" sz="2000" dirty="0"/>
          </a:p>
        </p:txBody>
      </p:sp>
      <p:pic>
        <p:nvPicPr>
          <p:cNvPr id="6" name="Picture 5"/>
          <p:cNvPicPr>
            <a:picLocks noChangeAspect="1"/>
          </p:cNvPicPr>
          <p:nvPr/>
        </p:nvPicPr>
        <p:blipFill>
          <a:blip r:embed="rId3"/>
          <a:stretch>
            <a:fillRect/>
          </a:stretch>
        </p:blipFill>
        <p:spPr>
          <a:xfrm>
            <a:off x="4421688" y="3292192"/>
            <a:ext cx="4560387" cy="3183763"/>
          </a:xfrm>
          <a:prstGeom prst="rect">
            <a:avLst/>
          </a:prstGeom>
        </p:spPr>
      </p:pic>
    </p:spTree>
    <p:extLst>
      <p:ext uri="{BB962C8B-B14F-4D97-AF65-F5344CB8AC3E}">
        <p14:creationId xmlns:p14="http://schemas.microsoft.com/office/powerpoint/2010/main" val="1717263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251520" y="1556792"/>
            <a:ext cx="8784976" cy="4038600"/>
          </a:xfrm>
        </p:spPr>
        <p:txBody>
          <a:bodyPr/>
          <a:lstStyle/>
          <a:p>
            <a:pPr marL="0" indent="0" algn="ctr">
              <a:buNone/>
            </a:pPr>
            <a:r>
              <a:rPr lang="en-US" sz="2000" dirty="0"/>
              <a:t>A ‘first’ in NZ</a:t>
            </a:r>
          </a:p>
          <a:p>
            <a:pPr marL="0" indent="0" algn="ctr">
              <a:buNone/>
            </a:pPr>
            <a:r>
              <a:rPr lang="en-US" sz="2000" dirty="0"/>
              <a:t>A Minor in the Bachelor of Health Sciences</a:t>
            </a:r>
          </a:p>
          <a:p>
            <a:pPr marL="0" indent="0" algn="ctr">
              <a:buNone/>
            </a:pPr>
            <a:r>
              <a:rPr lang="en-US" sz="2000" dirty="0"/>
              <a:t>Taught internally (Wellington - Semester 1) and by Distance Learning</a:t>
            </a:r>
          </a:p>
          <a:p>
            <a:pPr marL="0" indent="0" algn="ctr">
              <a:buNone/>
            </a:pPr>
            <a:endParaRPr lang="en-NZ" sz="2000" dirty="0"/>
          </a:p>
          <a:p>
            <a:pPr marL="0" indent="0" algn="ctr">
              <a:buNone/>
            </a:pPr>
            <a:r>
              <a:rPr lang="en-NZ" sz="2000" b="1" dirty="0">
                <a:solidFill>
                  <a:srgbClr val="FFFF00"/>
                </a:solidFill>
              </a:rPr>
              <a:t>Four EHF Courses:</a:t>
            </a:r>
          </a:p>
          <a:p>
            <a:pPr marL="0" indent="0" algn="ctr">
              <a:buNone/>
            </a:pPr>
            <a:endParaRPr lang="en-NZ" sz="2000" b="1" dirty="0">
              <a:solidFill>
                <a:srgbClr val="FFFF00"/>
              </a:solidFill>
            </a:endParaRPr>
          </a:p>
          <a:p>
            <a:pPr marL="0" indent="0" algn="ctr">
              <a:buNone/>
            </a:pPr>
            <a:r>
              <a:rPr lang="en-NZ" sz="2000" dirty="0">
                <a:solidFill>
                  <a:srgbClr val="FFFF00"/>
                </a:solidFill>
              </a:rPr>
              <a:t>251.100: Work and Health</a:t>
            </a:r>
            <a:r>
              <a:rPr lang="en-NZ" sz="2000" b="1" dirty="0">
                <a:solidFill>
                  <a:srgbClr val="FFFF00"/>
                </a:solidFill>
              </a:rPr>
              <a:t>*</a:t>
            </a:r>
          </a:p>
          <a:p>
            <a:pPr marL="0" indent="0" algn="ctr">
              <a:buNone/>
            </a:pPr>
            <a:r>
              <a:rPr lang="en-NZ" sz="2000" dirty="0">
                <a:solidFill>
                  <a:srgbClr val="FFFF00"/>
                </a:solidFill>
              </a:rPr>
              <a:t>128.200: Healthy Workplace Design</a:t>
            </a:r>
            <a:r>
              <a:rPr lang="en-NZ" sz="2000" b="1" dirty="0">
                <a:solidFill>
                  <a:srgbClr val="FFFF00"/>
                </a:solidFill>
              </a:rPr>
              <a:t>*</a:t>
            </a:r>
          </a:p>
          <a:p>
            <a:pPr marL="0" indent="0" algn="ctr">
              <a:buNone/>
            </a:pPr>
            <a:r>
              <a:rPr lang="en-NZ" sz="2000" dirty="0">
                <a:solidFill>
                  <a:srgbClr val="FFFF00"/>
                </a:solidFill>
              </a:rPr>
              <a:t>128.300: Ergonomics/Human Factors: work, performance, health and design </a:t>
            </a:r>
          </a:p>
          <a:p>
            <a:pPr marL="0" indent="0" algn="ctr">
              <a:buNone/>
            </a:pPr>
            <a:r>
              <a:rPr lang="en-NZ" sz="2000" i="1" dirty="0">
                <a:solidFill>
                  <a:srgbClr val="FFFF00"/>
                </a:solidFill>
              </a:rPr>
              <a:t>Either</a:t>
            </a:r>
            <a:r>
              <a:rPr lang="en-NZ" sz="2000" dirty="0">
                <a:solidFill>
                  <a:srgbClr val="FFFF00"/>
                </a:solidFill>
              </a:rPr>
              <a:t> 252.201: Sleep/Circadian rhythms/</a:t>
            </a:r>
            <a:r>
              <a:rPr lang="en-NZ" sz="2000" dirty="0" err="1">
                <a:solidFill>
                  <a:srgbClr val="FFFF00"/>
                </a:solidFill>
              </a:rPr>
              <a:t>Shiftwork</a:t>
            </a:r>
            <a:r>
              <a:rPr lang="en-NZ" sz="2000" dirty="0">
                <a:solidFill>
                  <a:srgbClr val="FFFF00"/>
                </a:solidFill>
              </a:rPr>
              <a:t> </a:t>
            </a:r>
          </a:p>
          <a:p>
            <a:pPr marL="0" indent="0" algn="ctr">
              <a:buNone/>
            </a:pPr>
            <a:r>
              <a:rPr lang="en-NZ" sz="2000" i="1" dirty="0">
                <a:solidFill>
                  <a:srgbClr val="FFFF00"/>
                </a:solidFill>
              </a:rPr>
              <a:t>or </a:t>
            </a:r>
            <a:r>
              <a:rPr lang="en-NZ" sz="2000" dirty="0">
                <a:solidFill>
                  <a:srgbClr val="FFFF00"/>
                </a:solidFill>
              </a:rPr>
              <a:t>251.271: Occupational Health and Safety 1</a:t>
            </a:r>
          </a:p>
          <a:p>
            <a:pPr marL="0" indent="0">
              <a:buNone/>
            </a:pPr>
            <a:endParaRPr lang="en-NZ" sz="1200" dirty="0"/>
          </a:p>
          <a:p>
            <a:pPr marL="0" indent="0" algn="ctr">
              <a:buNone/>
            </a:pPr>
            <a:r>
              <a:rPr lang="en-NZ" sz="1600" b="1" dirty="0"/>
              <a:t>* Note</a:t>
            </a:r>
            <a:r>
              <a:rPr lang="en-NZ" sz="1600" dirty="0"/>
              <a:t>: 251.100 Work and Health and 128.200 Health Workplace Design are </a:t>
            </a:r>
            <a:r>
              <a:rPr lang="en-NZ" sz="1600" b="1" dirty="0"/>
              <a:t>new courses</a:t>
            </a:r>
          </a:p>
          <a:p>
            <a:pPr marL="0" indent="0">
              <a:buNone/>
            </a:pPr>
            <a:endParaRPr lang="en-US" dirty="0"/>
          </a:p>
        </p:txBody>
      </p:sp>
      <p:sp>
        <p:nvSpPr>
          <p:cNvPr id="3" name="Text Placeholder 2"/>
          <p:cNvSpPr>
            <a:spLocks noGrp="1"/>
          </p:cNvSpPr>
          <p:nvPr>
            <p:ph type="body" sz="quarter" idx="10"/>
          </p:nvPr>
        </p:nvSpPr>
        <p:spPr>
          <a:xfrm>
            <a:off x="251520" y="836712"/>
            <a:ext cx="8640960" cy="838200"/>
          </a:xfrm>
        </p:spPr>
        <p:txBody>
          <a:bodyPr/>
          <a:lstStyle/>
          <a:p>
            <a:r>
              <a:rPr lang="en-NZ" b="1" dirty="0">
                <a:solidFill>
                  <a:srgbClr val="FFFF00"/>
                </a:solidFill>
              </a:rPr>
              <a:t>Minor in Ergonomics/Human Factors (EHF)</a:t>
            </a:r>
            <a:endParaRPr lang="en-US" b="1" dirty="0">
              <a:solidFill>
                <a:srgbClr val="FFFF00"/>
              </a:solidFill>
            </a:endParaRPr>
          </a:p>
        </p:txBody>
      </p:sp>
    </p:spTree>
    <p:extLst>
      <p:ext uri="{BB962C8B-B14F-4D97-AF65-F5344CB8AC3E}">
        <p14:creationId xmlns:p14="http://schemas.microsoft.com/office/powerpoint/2010/main" val="75902687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Occupational Ergonomics – Concepts of Moving and Handling</a:t>
            </a:r>
          </a:p>
        </p:txBody>
      </p:sp>
      <p:sp>
        <p:nvSpPr>
          <p:cNvPr id="3" name="Text Placeholder 2"/>
          <p:cNvSpPr>
            <a:spLocks noGrp="1"/>
          </p:cNvSpPr>
          <p:nvPr>
            <p:ph type="body" sz="quarter" idx="13"/>
          </p:nvPr>
        </p:nvSpPr>
        <p:spPr>
          <a:xfrm>
            <a:off x="1095375" y="1844530"/>
            <a:ext cx="3727146" cy="4681530"/>
          </a:xfrm>
        </p:spPr>
        <p:txBody>
          <a:bodyPr>
            <a:normAutofit/>
          </a:bodyPr>
          <a:lstStyle/>
          <a:p>
            <a:r>
              <a:rPr lang="en-NZ" dirty="0"/>
              <a:t>Promotes critical synthesis and the application of current evidence and theory to healthcare and industrial settings </a:t>
            </a:r>
          </a:p>
          <a:p>
            <a:endParaRPr lang="en-NZ" dirty="0"/>
          </a:p>
          <a:p>
            <a:r>
              <a:rPr lang="en-NZ" dirty="0"/>
              <a:t>Utilises a systematic approach to evaluate and reduce workplace risk associated with moving and handling</a:t>
            </a:r>
          </a:p>
        </p:txBody>
      </p:sp>
      <p:pic>
        <p:nvPicPr>
          <p:cNvPr id="6" name="Picture 5"/>
          <p:cNvPicPr>
            <a:picLocks noChangeAspect="1"/>
          </p:cNvPicPr>
          <p:nvPr/>
        </p:nvPicPr>
        <p:blipFill>
          <a:blip r:embed="rId3"/>
          <a:stretch>
            <a:fillRect/>
          </a:stretch>
        </p:blipFill>
        <p:spPr>
          <a:xfrm>
            <a:off x="5298509" y="3129226"/>
            <a:ext cx="3057655" cy="2317702"/>
          </a:xfrm>
          <a:prstGeom prst="rect">
            <a:avLst/>
          </a:prstGeom>
        </p:spPr>
      </p:pic>
    </p:spTree>
    <p:extLst>
      <p:ext uri="{BB962C8B-B14F-4D97-AF65-F5344CB8AC3E}">
        <p14:creationId xmlns:p14="http://schemas.microsoft.com/office/powerpoint/2010/main" val="41536999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Content/topics: Concepts of M&amp;H</a:t>
            </a:r>
          </a:p>
        </p:txBody>
      </p:sp>
      <p:sp>
        <p:nvSpPr>
          <p:cNvPr id="3" name="Text Placeholder 2"/>
          <p:cNvSpPr>
            <a:spLocks noGrp="1"/>
          </p:cNvSpPr>
          <p:nvPr>
            <p:ph type="body" sz="quarter" idx="13"/>
          </p:nvPr>
        </p:nvSpPr>
        <p:spPr>
          <a:xfrm>
            <a:off x="1095375" y="1690689"/>
            <a:ext cx="4566389" cy="4860423"/>
          </a:xfrm>
        </p:spPr>
        <p:txBody>
          <a:bodyPr>
            <a:normAutofit/>
          </a:bodyPr>
          <a:lstStyle/>
          <a:p>
            <a:r>
              <a:rPr lang="en-NZ" dirty="0"/>
              <a:t>Legal context of moving and handling</a:t>
            </a:r>
          </a:p>
          <a:p>
            <a:r>
              <a:rPr lang="en-NZ" dirty="0"/>
              <a:t>Assessment of risk associated with moving and handling</a:t>
            </a:r>
          </a:p>
          <a:p>
            <a:r>
              <a:rPr lang="en-NZ" dirty="0"/>
              <a:t>Design of the physical environment</a:t>
            </a:r>
          </a:p>
          <a:p>
            <a:r>
              <a:rPr lang="en-NZ" dirty="0"/>
              <a:t>Evaluation and management of complex moving and handling scenarios</a:t>
            </a:r>
          </a:p>
          <a:p>
            <a:r>
              <a:rPr lang="en-NZ" dirty="0"/>
              <a:t>Interventions to reduce risk associated with moving and handling</a:t>
            </a:r>
          </a:p>
          <a:p>
            <a:endParaRPr lang="en-GB" dirty="0"/>
          </a:p>
        </p:txBody>
      </p:sp>
      <p:pic>
        <p:nvPicPr>
          <p:cNvPr id="6" name="Picture 5"/>
          <p:cNvPicPr>
            <a:picLocks noChangeAspect="1"/>
          </p:cNvPicPr>
          <p:nvPr/>
        </p:nvPicPr>
        <p:blipFill>
          <a:blip r:embed="rId2"/>
          <a:stretch>
            <a:fillRect/>
          </a:stretch>
        </p:blipFill>
        <p:spPr>
          <a:xfrm>
            <a:off x="5661764" y="2555309"/>
            <a:ext cx="2630280" cy="2502596"/>
          </a:xfrm>
          <a:prstGeom prst="rect">
            <a:avLst/>
          </a:prstGeom>
        </p:spPr>
      </p:pic>
    </p:spTree>
    <p:extLst>
      <p:ext uri="{BB962C8B-B14F-4D97-AF65-F5344CB8AC3E}">
        <p14:creationId xmlns:p14="http://schemas.microsoft.com/office/powerpoint/2010/main" val="80986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Special Topic</a:t>
            </a:r>
            <a:endParaRPr lang="en-GB" dirty="0"/>
          </a:p>
        </p:txBody>
      </p:sp>
      <p:sp>
        <p:nvSpPr>
          <p:cNvPr id="3" name="Text Placeholder 2"/>
          <p:cNvSpPr>
            <a:spLocks noGrp="1"/>
          </p:cNvSpPr>
          <p:nvPr>
            <p:ph type="body" sz="quarter" idx="13"/>
          </p:nvPr>
        </p:nvSpPr>
        <p:spPr>
          <a:xfrm>
            <a:off x="995167" y="1690689"/>
            <a:ext cx="7886700" cy="4351338"/>
          </a:xfrm>
        </p:spPr>
        <p:txBody>
          <a:bodyPr/>
          <a:lstStyle/>
          <a:p>
            <a:pPr marL="0" indent="0">
              <a:buNone/>
              <a:defRPr/>
            </a:pPr>
            <a:r>
              <a:rPr lang="en-NZ" u="sng" dirty="0"/>
              <a:t>Aim of paper</a:t>
            </a:r>
          </a:p>
          <a:p>
            <a:pPr marL="0" indent="0">
              <a:buNone/>
              <a:defRPr/>
            </a:pPr>
            <a:r>
              <a:rPr lang="en-NZ" dirty="0"/>
              <a:t>To develop skills of independent, critical scholarship working with an area of personal interest related to M&amp;H</a:t>
            </a:r>
          </a:p>
          <a:p>
            <a:pPr marL="0" indent="0">
              <a:buNone/>
              <a:defRPr/>
            </a:pPr>
            <a:r>
              <a:rPr lang="en-NZ" dirty="0"/>
              <a:t>e.g. application of TROPHI audit tool within a ward/department (Fray and </a:t>
            </a:r>
            <a:r>
              <a:rPr lang="en-NZ" dirty="0" err="1"/>
              <a:t>Hignett</a:t>
            </a:r>
            <a:r>
              <a:rPr lang="en-NZ" dirty="0"/>
              <a:t>, 2012)</a:t>
            </a:r>
          </a:p>
          <a:p>
            <a:pPr marL="0" indent="0">
              <a:buNone/>
              <a:defRPr/>
            </a:pPr>
            <a:endParaRPr lang="en-NZ" u="sng" dirty="0"/>
          </a:p>
          <a:p>
            <a:pPr marL="0" indent="0">
              <a:buNone/>
              <a:defRPr/>
            </a:pPr>
            <a:r>
              <a:rPr lang="en-NZ" u="sng" dirty="0"/>
              <a:t>Structure</a:t>
            </a:r>
          </a:p>
          <a:p>
            <a:pPr>
              <a:defRPr/>
            </a:pPr>
            <a:r>
              <a:rPr lang="en-NZ" dirty="0"/>
              <a:t>Self-directed paper</a:t>
            </a:r>
          </a:p>
          <a:p>
            <a:endParaRPr lang="en-GB" dirty="0"/>
          </a:p>
        </p:txBody>
      </p:sp>
      <p:pic>
        <p:nvPicPr>
          <p:cNvPr id="4" name="Picture 3"/>
          <p:cNvPicPr>
            <a:picLocks noChangeAspect="1"/>
          </p:cNvPicPr>
          <p:nvPr/>
        </p:nvPicPr>
        <p:blipFill>
          <a:blip r:embed="rId2"/>
          <a:stretch>
            <a:fillRect/>
          </a:stretch>
        </p:blipFill>
        <p:spPr>
          <a:xfrm>
            <a:off x="4446739" y="4107754"/>
            <a:ext cx="3977014" cy="2237070"/>
          </a:xfrm>
          <a:prstGeom prst="rect">
            <a:avLst/>
          </a:prstGeom>
        </p:spPr>
      </p:pic>
    </p:spTree>
    <p:extLst>
      <p:ext uri="{BB962C8B-B14F-4D97-AF65-F5344CB8AC3E}">
        <p14:creationId xmlns:p14="http://schemas.microsoft.com/office/powerpoint/2010/main" val="9710547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375" y="525911"/>
            <a:ext cx="7886700" cy="1325563"/>
          </a:xfrm>
        </p:spPr>
        <p:txBody>
          <a:bodyPr>
            <a:normAutofit fontScale="90000"/>
          </a:bodyPr>
          <a:lstStyle/>
          <a:p>
            <a:r>
              <a:rPr lang="en-NZ" dirty="0"/>
              <a:t>Graduate Diploma and Certificate in Business </a:t>
            </a:r>
            <a:r>
              <a:rPr lang="en-NZ" sz="3100" dirty="0"/>
              <a:t>focusing on Occupational Health, Safety and Wellbeing (from 2018)</a:t>
            </a:r>
            <a:br>
              <a:rPr lang="en-NZ" dirty="0"/>
            </a:br>
            <a:endParaRPr lang="en-NZ" dirty="0"/>
          </a:p>
        </p:txBody>
      </p:sp>
      <p:graphicFrame>
        <p:nvGraphicFramePr>
          <p:cNvPr id="4" name="Table 3"/>
          <p:cNvGraphicFramePr>
            <a:graphicFrameLocks noGrp="1"/>
          </p:cNvGraphicFramePr>
          <p:nvPr>
            <p:extLst/>
          </p:nvPr>
        </p:nvGraphicFramePr>
        <p:xfrm>
          <a:off x="1806160" y="1851474"/>
          <a:ext cx="6227427" cy="2123440"/>
        </p:xfrm>
        <a:graphic>
          <a:graphicData uri="http://schemas.openxmlformats.org/drawingml/2006/table">
            <a:tbl>
              <a:tblPr firstRow="1" bandRow="1">
                <a:tableStyleId>{5C22544A-7EE6-4342-B048-85BDC9FD1C3A}</a:tableStyleId>
              </a:tblPr>
              <a:tblGrid>
                <a:gridCol w="545285">
                  <a:extLst>
                    <a:ext uri="{9D8B030D-6E8A-4147-A177-3AD203B41FA5}">
                      <a16:colId xmlns:a16="http://schemas.microsoft.com/office/drawing/2014/main" val="2979977832"/>
                    </a:ext>
                  </a:extLst>
                </a:gridCol>
                <a:gridCol w="4269996">
                  <a:extLst>
                    <a:ext uri="{9D8B030D-6E8A-4147-A177-3AD203B41FA5}">
                      <a16:colId xmlns:a16="http://schemas.microsoft.com/office/drawing/2014/main" val="710430107"/>
                    </a:ext>
                  </a:extLst>
                </a:gridCol>
                <a:gridCol w="1412146">
                  <a:extLst>
                    <a:ext uri="{9D8B030D-6E8A-4147-A177-3AD203B41FA5}">
                      <a16:colId xmlns:a16="http://schemas.microsoft.com/office/drawing/2014/main" val="2467791529"/>
                    </a:ext>
                  </a:extLst>
                </a:gridCol>
              </a:tblGrid>
              <a:tr h="370840">
                <a:tc>
                  <a:txBody>
                    <a:bodyPr/>
                    <a:lstStyle/>
                    <a:p>
                      <a:endParaRPr lang="en-GB" dirty="0"/>
                    </a:p>
                  </a:txBody>
                  <a:tcPr/>
                </a:tc>
                <a:tc>
                  <a:txBody>
                    <a:bodyPr/>
                    <a:lstStyle/>
                    <a:p>
                      <a:r>
                        <a:rPr lang="en-GB" dirty="0"/>
                        <a:t>Graduate Certificate (4 papers)</a:t>
                      </a:r>
                    </a:p>
                  </a:txBody>
                  <a:tcPr/>
                </a:tc>
                <a:tc>
                  <a:txBody>
                    <a:bodyPr/>
                    <a:lstStyle/>
                    <a:p>
                      <a:r>
                        <a:rPr lang="en-GB" dirty="0"/>
                        <a:t>Points</a:t>
                      </a:r>
                    </a:p>
                  </a:txBody>
                  <a:tcPr/>
                </a:tc>
                <a:extLst>
                  <a:ext uri="{0D108BD9-81ED-4DB2-BD59-A6C34878D82A}">
                    <a16:rowId xmlns:a16="http://schemas.microsoft.com/office/drawing/2014/main" val="608039357"/>
                  </a:ext>
                </a:extLst>
              </a:tr>
              <a:tr h="370840">
                <a:tc>
                  <a:txBody>
                    <a:bodyPr/>
                    <a:lstStyle/>
                    <a:p>
                      <a:r>
                        <a:rPr lang="en-GB" dirty="0"/>
                        <a:t>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Occupational Health, Safety &amp; Wellbeing</a:t>
                      </a:r>
                    </a:p>
                    <a:p>
                      <a:endParaRPr lang="en-GB" dirty="0"/>
                    </a:p>
                  </a:txBody>
                  <a:tcPr/>
                </a:tc>
                <a:tc>
                  <a:txBody>
                    <a:bodyPr/>
                    <a:lstStyle/>
                    <a:p>
                      <a:r>
                        <a:rPr lang="en-GB" dirty="0"/>
                        <a:t>15</a:t>
                      </a:r>
                    </a:p>
                  </a:txBody>
                  <a:tcPr/>
                </a:tc>
                <a:extLst>
                  <a:ext uri="{0D108BD9-81ED-4DB2-BD59-A6C34878D82A}">
                    <a16:rowId xmlns:a16="http://schemas.microsoft.com/office/drawing/2014/main" val="1863846406"/>
                  </a:ext>
                </a:extLst>
              </a:tr>
              <a:tr h="370840">
                <a:tc>
                  <a:txBody>
                    <a:bodyPr/>
                    <a:lstStyle/>
                    <a:p>
                      <a:r>
                        <a:rPr lang="en-GB" dirty="0"/>
                        <a:t>2</a:t>
                      </a:r>
                    </a:p>
                  </a:txBody>
                  <a:tcPr/>
                </a:tc>
                <a:tc>
                  <a:txBody>
                    <a:bodyPr/>
                    <a:lstStyle/>
                    <a:p>
                      <a:r>
                        <a:rPr lang="en-GB" dirty="0"/>
                        <a:t>Risk Management</a:t>
                      </a:r>
                    </a:p>
                  </a:txBody>
                  <a:tcPr/>
                </a:tc>
                <a:tc>
                  <a:txBody>
                    <a:bodyPr/>
                    <a:lstStyle/>
                    <a:p>
                      <a:r>
                        <a:rPr lang="en-GB" dirty="0"/>
                        <a:t>15</a:t>
                      </a:r>
                    </a:p>
                  </a:txBody>
                  <a:tcPr/>
                </a:tc>
                <a:extLst>
                  <a:ext uri="{0D108BD9-81ED-4DB2-BD59-A6C34878D82A}">
                    <a16:rowId xmlns:a16="http://schemas.microsoft.com/office/drawing/2014/main" val="2654989061"/>
                  </a:ext>
                </a:extLst>
              </a:tr>
              <a:tr h="370840">
                <a:tc>
                  <a:txBody>
                    <a:bodyPr/>
                    <a:lstStyle/>
                    <a:p>
                      <a:r>
                        <a:rPr lang="en-GB" dirty="0"/>
                        <a:t>3</a:t>
                      </a:r>
                    </a:p>
                  </a:txBody>
                  <a:tcPr/>
                </a:tc>
                <a:tc>
                  <a:txBody>
                    <a:bodyPr/>
                    <a:lstStyle/>
                    <a:p>
                      <a:r>
                        <a:rPr lang="en-GB" dirty="0"/>
                        <a:t>Training and Development</a:t>
                      </a:r>
                    </a:p>
                  </a:txBody>
                  <a:tcPr/>
                </a:tc>
                <a:tc>
                  <a:txBody>
                    <a:bodyPr/>
                    <a:lstStyle/>
                    <a:p>
                      <a:r>
                        <a:rPr lang="en-GB" dirty="0"/>
                        <a:t>15</a:t>
                      </a:r>
                    </a:p>
                  </a:txBody>
                  <a:tcPr/>
                </a:tc>
                <a:extLst>
                  <a:ext uri="{0D108BD9-81ED-4DB2-BD59-A6C34878D82A}">
                    <a16:rowId xmlns:a16="http://schemas.microsoft.com/office/drawing/2014/main" val="4081616013"/>
                  </a:ext>
                </a:extLst>
              </a:tr>
              <a:tr h="370840">
                <a:tc>
                  <a:txBody>
                    <a:bodyPr/>
                    <a:lstStyle/>
                    <a:p>
                      <a:r>
                        <a:rPr lang="en-GB" dirty="0"/>
                        <a:t>4</a:t>
                      </a:r>
                    </a:p>
                  </a:txBody>
                  <a:tcPr/>
                </a:tc>
                <a:tc>
                  <a:txBody>
                    <a:bodyPr/>
                    <a:lstStyle/>
                    <a:p>
                      <a:r>
                        <a:rPr lang="en-GB" dirty="0"/>
                        <a:t>Leadership for Change</a:t>
                      </a:r>
                    </a:p>
                  </a:txBody>
                  <a:tcPr/>
                </a:tc>
                <a:tc>
                  <a:txBody>
                    <a:bodyPr/>
                    <a:lstStyle/>
                    <a:p>
                      <a:r>
                        <a:rPr lang="en-GB" dirty="0"/>
                        <a:t>15</a:t>
                      </a:r>
                    </a:p>
                  </a:txBody>
                  <a:tcPr/>
                </a:tc>
                <a:extLst>
                  <a:ext uri="{0D108BD9-81ED-4DB2-BD59-A6C34878D82A}">
                    <a16:rowId xmlns:a16="http://schemas.microsoft.com/office/drawing/2014/main" val="951228992"/>
                  </a:ext>
                </a:extLst>
              </a:tr>
            </a:tbl>
          </a:graphicData>
        </a:graphic>
      </p:graphicFrame>
      <p:graphicFrame>
        <p:nvGraphicFramePr>
          <p:cNvPr id="5" name="Table 4"/>
          <p:cNvGraphicFramePr>
            <a:graphicFrameLocks noGrp="1"/>
          </p:cNvGraphicFramePr>
          <p:nvPr>
            <p:extLst/>
          </p:nvPr>
        </p:nvGraphicFramePr>
        <p:xfrm>
          <a:off x="1806160" y="4135700"/>
          <a:ext cx="6227427" cy="2392680"/>
        </p:xfrm>
        <a:graphic>
          <a:graphicData uri="http://schemas.openxmlformats.org/drawingml/2006/table">
            <a:tbl>
              <a:tblPr firstRow="1" bandRow="1">
                <a:tableStyleId>{5C22544A-7EE6-4342-B048-85BDC9FD1C3A}</a:tableStyleId>
              </a:tblPr>
              <a:tblGrid>
                <a:gridCol w="545285">
                  <a:extLst>
                    <a:ext uri="{9D8B030D-6E8A-4147-A177-3AD203B41FA5}">
                      <a16:colId xmlns:a16="http://schemas.microsoft.com/office/drawing/2014/main" val="1709928598"/>
                    </a:ext>
                  </a:extLst>
                </a:gridCol>
                <a:gridCol w="4269996">
                  <a:extLst>
                    <a:ext uri="{9D8B030D-6E8A-4147-A177-3AD203B41FA5}">
                      <a16:colId xmlns:a16="http://schemas.microsoft.com/office/drawing/2014/main" val="1157008859"/>
                    </a:ext>
                  </a:extLst>
                </a:gridCol>
                <a:gridCol w="1412146">
                  <a:extLst>
                    <a:ext uri="{9D8B030D-6E8A-4147-A177-3AD203B41FA5}">
                      <a16:colId xmlns:a16="http://schemas.microsoft.com/office/drawing/2014/main" val="2578481569"/>
                    </a:ext>
                  </a:extLst>
                </a:gridCol>
              </a:tblGrid>
              <a:tr h="370840">
                <a:tc>
                  <a:txBody>
                    <a:bodyPr/>
                    <a:lstStyle/>
                    <a:p>
                      <a:endParaRPr lang="en-GB" dirty="0"/>
                    </a:p>
                  </a:txBody>
                  <a:tcPr/>
                </a:tc>
                <a:tc>
                  <a:txBody>
                    <a:bodyPr/>
                    <a:lstStyle/>
                    <a:p>
                      <a:r>
                        <a:rPr lang="en-GB" dirty="0"/>
                        <a:t>Graduate Diploma (8 papers)</a:t>
                      </a:r>
                    </a:p>
                  </a:txBody>
                  <a:tcPr/>
                </a:tc>
                <a:tc>
                  <a:txBody>
                    <a:bodyPr/>
                    <a:lstStyle/>
                    <a:p>
                      <a:r>
                        <a:rPr lang="en-GB" dirty="0"/>
                        <a:t>Points</a:t>
                      </a:r>
                    </a:p>
                  </a:txBody>
                  <a:tcPr/>
                </a:tc>
                <a:extLst>
                  <a:ext uri="{0D108BD9-81ED-4DB2-BD59-A6C34878D82A}">
                    <a16:rowId xmlns:a16="http://schemas.microsoft.com/office/drawing/2014/main" val="1663022673"/>
                  </a:ext>
                </a:extLst>
              </a:tr>
              <a:tr h="640080">
                <a:tc>
                  <a:txBody>
                    <a:bodyPr/>
                    <a:lstStyle/>
                    <a:p>
                      <a:r>
                        <a:rPr lang="en-GB"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Health and Safety Law</a:t>
                      </a:r>
                    </a:p>
                    <a:p>
                      <a:endParaRPr lang="en-GB" dirty="0"/>
                    </a:p>
                  </a:txBody>
                  <a:tcPr/>
                </a:tc>
                <a:tc>
                  <a:txBody>
                    <a:bodyPr/>
                    <a:lstStyle/>
                    <a:p>
                      <a:r>
                        <a:rPr lang="en-GB" dirty="0"/>
                        <a:t>15</a:t>
                      </a:r>
                    </a:p>
                  </a:txBody>
                  <a:tcPr/>
                </a:tc>
                <a:extLst>
                  <a:ext uri="{0D108BD9-81ED-4DB2-BD59-A6C34878D82A}">
                    <a16:rowId xmlns:a16="http://schemas.microsoft.com/office/drawing/2014/main" val="523365106"/>
                  </a:ext>
                </a:extLst>
              </a:tr>
              <a:tr h="370840">
                <a:tc>
                  <a:txBody>
                    <a:bodyPr/>
                    <a:lstStyle/>
                    <a:p>
                      <a:r>
                        <a:rPr lang="en-GB" dirty="0"/>
                        <a:t>6</a:t>
                      </a:r>
                    </a:p>
                  </a:txBody>
                  <a:tcPr/>
                </a:tc>
                <a:tc>
                  <a:txBody>
                    <a:bodyPr/>
                    <a:lstStyle/>
                    <a:p>
                      <a:r>
                        <a:rPr lang="en-GB" dirty="0"/>
                        <a:t>Occupational Stress &amp; Resilience</a:t>
                      </a:r>
                    </a:p>
                  </a:txBody>
                  <a:tcPr/>
                </a:tc>
                <a:tc>
                  <a:txBody>
                    <a:bodyPr/>
                    <a:lstStyle/>
                    <a:p>
                      <a:r>
                        <a:rPr lang="en-GB" dirty="0"/>
                        <a:t>15</a:t>
                      </a:r>
                    </a:p>
                  </a:txBody>
                  <a:tcPr/>
                </a:tc>
                <a:extLst>
                  <a:ext uri="{0D108BD9-81ED-4DB2-BD59-A6C34878D82A}">
                    <a16:rowId xmlns:a16="http://schemas.microsoft.com/office/drawing/2014/main" val="497964873"/>
                  </a:ext>
                </a:extLst>
              </a:tr>
              <a:tr h="370840">
                <a:tc>
                  <a:txBody>
                    <a:bodyPr/>
                    <a:lstStyle/>
                    <a:p>
                      <a:r>
                        <a:rPr lang="en-GB" dirty="0"/>
                        <a:t>7</a:t>
                      </a:r>
                    </a:p>
                  </a:txBody>
                  <a:tcPr/>
                </a:tc>
                <a:tc>
                  <a:txBody>
                    <a:bodyPr/>
                    <a:lstStyle/>
                    <a:p>
                      <a:r>
                        <a:rPr lang="en-GB" dirty="0"/>
                        <a:t>Employment Regulations and Dispute Resolution</a:t>
                      </a:r>
                    </a:p>
                  </a:txBody>
                  <a:tcPr/>
                </a:tc>
                <a:tc>
                  <a:txBody>
                    <a:bodyPr/>
                    <a:lstStyle/>
                    <a:p>
                      <a:r>
                        <a:rPr lang="en-GB" dirty="0"/>
                        <a:t>15</a:t>
                      </a:r>
                    </a:p>
                  </a:txBody>
                  <a:tcPr/>
                </a:tc>
                <a:extLst>
                  <a:ext uri="{0D108BD9-81ED-4DB2-BD59-A6C34878D82A}">
                    <a16:rowId xmlns:a16="http://schemas.microsoft.com/office/drawing/2014/main" val="2980495744"/>
                  </a:ext>
                </a:extLst>
              </a:tr>
              <a:tr h="370840">
                <a:tc>
                  <a:txBody>
                    <a:bodyPr/>
                    <a:lstStyle/>
                    <a:p>
                      <a:r>
                        <a:rPr lang="en-GB" dirty="0"/>
                        <a:t>8</a:t>
                      </a:r>
                    </a:p>
                  </a:txBody>
                  <a:tcPr/>
                </a:tc>
                <a:tc>
                  <a:txBody>
                    <a:bodyPr/>
                    <a:lstStyle/>
                    <a:p>
                      <a:r>
                        <a:rPr lang="en-GB" dirty="0"/>
                        <a:t>Special Topic Applied Project</a:t>
                      </a:r>
                    </a:p>
                  </a:txBody>
                  <a:tcPr/>
                </a:tc>
                <a:tc>
                  <a:txBody>
                    <a:bodyPr/>
                    <a:lstStyle/>
                    <a:p>
                      <a:r>
                        <a:rPr lang="en-GB" dirty="0"/>
                        <a:t>15</a:t>
                      </a:r>
                    </a:p>
                  </a:txBody>
                  <a:tcPr/>
                </a:tc>
                <a:extLst>
                  <a:ext uri="{0D108BD9-81ED-4DB2-BD59-A6C34878D82A}">
                    <a16:rowId xmlns:a16="http://schemas.microsoft.com/office/drawing/2014/main" val="2360383145"/>
                  </a:ext>
                </a:extLst>
              </a:tr>
            </a:tbl>
          </a:graphicData>
        </a:graphic>
      </p:graphicFrame>
    </p:spTree>
    <p:extLst>
      <p:ext uri="{BB962C8B-B14F-4D97-AF65-F5344CB8AC3E}">
        <p14:creationId xmlns:p14="http://schemas.microsoft.com/office/powerpoint/2010/main" val="3819202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375" y="365126"/>
            <a:ext cx="4491233" cy="1325563"/>
          </a:xfrm>
        </p:spPr>
        <p:txBody>
          <a:bodyPr>
            <a:normAutofit fontScale="90000"/>
          </a:bodyPr>
          <a:lstStyle/>
          <a:p>
            <a:r>
              <a:rPr lang="en-NZ" dirty="0"/>
              <a:t>Human Factors &amp; Ergonomics Society of NZ</a:t>
            </a:r>
            <a:endParaRPr lang="en-GB" dirty="0"/>
          </a:p>
        </p:txBody>
      </p:sp>
      <p:sp>
        <p:nvSpPr>
          <p:cNvPr id="3" name="Text Placeholder 2"/>
          <p:cNvSpPr>
            <a:spLocks noGrp="1"/>
          </p:cNvSpPr>
          <p:nvPr>
            <p:ph type="body" sz="quarter" idx="13"/>
          </p:nvPr>
        </p:nvSpPr>
        <p:spPr>
          <a:xfrm>
            <a:off x="1095375" y="1844530"/>
            <a:ext cx="4879540" cy="2714944"/>
          </a:xfrm>
        </p:spPr>
        <p:txBody>
          <a:bodyPr>
            <a:normAutofit/>
          </a:bodyPr>
          <a:lstStyle/>
          <a:p>
            <a:pPr marL="0" indent="0">
              <a:buNone/>
            </a:pPr>
            <a:r>
              <a:rPr lang="en-NZ" i="1" dirty="0"/>
              <a:t>The scientific discipline....... understanding the interactions among people and other elements of a work system……to optimise human well-being, safety and overall system performance” </a:t>
            </a:r>
          </a:p>
          <a:p>
            <a:pPr marL="0" indent="0" algn="r">
              <a:buNone/>
            </a:pPr>
            <a:r>
              <a:rPr lang="en-NZ" sz="1700" dirty="0"/>
              <a:t>(</a:t>
            </a:r>
            <a:r>
              <a:rPr lang="en-NZ" sz="1700" dirty="0" err="1"/>
              <a:t>Horberry</a:t>
            </a:r>
            <a:r>
              <a:rPr lang="en-NZ" sz="1700" dirty="0"/>
              <a:t> et al 2011)</a:t>
            </a:r>
          </a:p>
          <a:p>
            <a:pPr marL="0" indent="0">
              <a:buNone/>
            </a:pPr>
            <a:endParaRPr lang="en-NZ" dirty="0"/>
          </a:p>
          <a:p>
            <a:endParaRPr lang="en-GB" dirty="0"/>
          </a:p>
        </p:txBody>
      </p:sp>
      <p:pic>
        <p:nvPicPr>
          <p:cNvPr id="4" name="Picture 3"/>
          <p:cNvPicPr>
            <a:picLocks noChangeAspect="1"/>
          </p:cNvPicPr>
          <p:nvPr/>
        </p:nvPicPr>
        <p:blipFill>
          <a:blip r:embed="rId3"/>
          <a:stretch>
            <a:fillRect/>
          </a:stretch>
        </p:blipFill>
        <p:spPr>
          <a:xfrm>
            <a:off x="6338170" y="289645"/>
            <a:ext cx="2596280" cy="2431437"/>
          </a:xfrm>
          <a:prstGeom prst="rect">
            <a:avLst/>
          </a:prstGeom>
        </p:spPr>
      </p:pic>
      <p:sp>
        <p:nvSpPr>
          <p:cNvPr id="6" name="TextBox 5"/>
          <p:cNvSpPr txBox="1"/>
          <p:nvPr/>
        </p:nvSpPr>
        <p:spPr>
          <a:xfrm>
            <a:off x="1095375" y="4600581"/>
            <a:ext cx="7372220"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2000" b="0" i="0" u="none" strike="noStrike" kern="1200" cap="none" spc="0" normalizeH="0" baseline="0" noProof="0" dirty="0">
                <a:ln>
                  <a:noFill/>
                </a:ln>
                <a:solidFill>
                  <a:prstClr val="black"/>
                </a:solidFill>
                <a:effectLst/>
                <a:uLnTx/>
                <a:uFillTx/>
                <a:latin typeface="Calibri" panose="020F0502020204030204"/>
                <a:ea typeface="+mn-ea"/>
                <a:cs typeface="+mn-cs"/>
              </a:rPr>
              <a:t>Includes professionals from all sorts of different background: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000" b="0" i="0" u="none" strike="noStrike" kern="1200" cap="none" spc="0" normalizeH="0" baseline="0" noProof="0" dirty="0">
                <a:ln>
                  <a:noFill/>
                </a:ln>
                <a:solidFill>
                  <a:prstClr val="black"/>
                </a:solidFill>
                <a:effectLst/>
                <a:uLnTx/>
                <a:uFillTx/>
                <a:latin typeface="Calibri" panose="020F0502020204030204"/>
                <a:ea typeface="+mn-ea"/>
                <a:cs typeface="+mn-cs"/>
              </a:rPr>
              <a:t>health, engineering, psychology, design, architecture, physiology, IT, management, sports science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NZ"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000" b="0" i="0" u="none" strike="noStrike" kern="1200" cap="none" spc="0" normalizeH="0" baseline="0" noProof="0" dirty="0">
                <a:ln>
                  <a:noFill/>
                </a:ln>
                <a:solidFill>
                  <a:prstClr val="black"/>
                </a:solidFill>
                <a:effectLst/>
                <a:uLnTx/>
                <a:uFillTx/>
                <a:latin typeface="Calibri" panose="020F0502020204030204"/>
                <a:ea typeface="+mn-ea"/>
                <a:cs typeface="+mn-cs"/>
              </a:rPr>
              <a:t>Different membership types available</a:t>
            </a:r>
          </a:p>
        </p:txBody>
      </p:sp>
    </p:spTree>
    <p:extLst>
      <p:ext uri="{BB962C8B-B14F-4D97-AF65-F5344CB8AC3E}">
        <p14:creationId xmlns:p14="http://schemas.microsoft.com/office/powerpoint/2010/main" val="2530979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dirty="0"/>
              <a:t>Health and Safety Association of NZ (HASANZ)</a:t>
            </a:r>
            <a:endParaRPr lang="en-GB" dirty="0"/>
          </a:p>
        </p:txBody>
      </p:sp>
      <p:sp>
        <p:nvSpPr>
          <p:cNvPr id="6" name="Text Placeholder 5"/>
          <p:cNvSpPr>
            <a:spLocks noGrp="1"/>
          </p:cNvSpPr>
          <p:nvPr>
            <p:ph type="body" sz="quarter" idx="13"/>
          </p:nvPr>
        </p:nvSpPr>
        <p:spPr/>
        <p:txBody>
          <a:bodyPr/>
          <a:lstStyle/>
          <a:p>
            <a:r>
              <a:rPr lang="en-NZ" dirty="0"/>
              <a:t>Purpose to </a:t>
            </a:r>
            <a:r>
              <a:rPr lang="en-GB" altLang="en-US" dirty="0"/>
              <a:t>raise professional standards across the health and safety sector</a:t>
            </a:r>
          </a:p>
          <a:p>
            <a:r>
              <a:rPr lang="en-NZ" dirty="0"/>
              <a:t>HFESNZ a founding member of HASANZ</a:t>
            </a:r>
          </a:p>
          <a:p>
            <a:endParaRPr lang="en-NZ" dirty="0"/>
          </a:p>
          <a:p>
            <a:endParaRPr lang="en-GB" dirty="0"/>
          </a:p>
        </p:txBody>
      </p:sp>
      <p:pic>
        <p:nvPicPr>
          <p:cNvPr id="7" name="Picture 2"/>
          <p:cNvPicPr>
            <a:picLocks noGrp="1" noChangeAspect="1" noChangeArrowheads="1"/>
          </p:cNvPicPr>
          <p:nvPr>
            <p:ph sz="half" idx="1"/>
          </p:nvPr>
        </p:nvPicPr>
        <p:blipFill>
          <a:blip r:embed="rId2" cstate="email">
            <a:extLst>
              <a:ext uri="{28A0092B-C50C-407E-A947-70E740481C1C}">
                <a14:useLocalDpi xmlns:a14="http://schemas.microsoft.com/office/drawing/2010/main" val="0"/>
              </a:ext>
            </a:extLst>
          </a:blip>
          <a:srcRect/>
          <a:stretch>
            <a:fillRect/>
          </a:stretch>
        </p:blipFill>
        <p:spPr bwMode="auto">
          <a:xfrm>
            <a:off x="4652394" y="3166918"/>
            <a:ext cx="40386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40288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Summary</a:t>
            </a:r>
          </a:p>
        </p:txBody>
      </p:sp>
      <p:sp>
        <p:nvSpPr>
          <p:cNvPr id="3" name="Text Placeholder 2"/>
          <p:cNvSpPr>
            <a:spLocks noGrp="1"/>
          </p:cNvSpPr>
          <p:nvPr>
            <p:ph type="body" sz="quarter" idx="13"/>
          </p:nvPr>
        </p:nvSpPr>
        <p:spPr>
          <a:xfrm>
            <a:off x="1095375" y="1844530"/>
            <a:ext cx="5155113" cy="4351338"/>
          </a:xfrm>
        </p:spPr>
        <p:txBody>
          <a:bodyPr/>
          <a:lstStyle/>
          <a:p>
            <a:r>
              <a:rPr lang="en-NZ" dirty="0"/>
              <a:t>AUT PG Certificate in Health Science aims to provide learning in key areas that underpin the </a:t>
            </a:r>
            <a:r>
              <a:rPr lang="en-NZ" altLang="en-US" dirty="0">
                <a:latin typeface="Arial" panose="020B0604020202020204" pitchFamily="34" charset="0"/>
                <a:cs typeface="Arial" panose="020B0604020202020204" pitchFamily="34" charset="0"/>
              </a:rPr>
              <a:t>M&amp;H People Guidelines (ACC, 2012)</a:t>
            </a:r>
            <a:endParaRPr lang="en-NZ" dirty="0"/>
          </a:p>
          <a:p>
            <a:endParaRPr lang="en-GB" sz="2000" dirty="0"/>
          </a:p>
          <a:p>
            <a:r>
              <a:rPr lang="en-GB" dirty="0"/>
              <a:t>AUT </a:t>
            </a:r>
            <a:r>
              <a:rPr lang="en-GB" dirty="0" err="1"/>
              <a:t>GradDipBus</a:t>
            </a:r>
            <a:r>
              <a:rPr lang="en-GB" dirty="0"/>
              <a:t> is an Occupational Health and Risk Management qualification which offers an opportunity to strengthen and broaden areas of expertise.</a:t>
            </a:r>
          </a:p>
        </p:txBody>
      </p:sp>
      <p:pic>
        <p:nvPicPr>
          <p:cNvPr id="5" name="Picture 4"/>
          <p:cNvPicPr>
            <a:picLocks noChangeAspect="1"/>
          </p:cNvPicPr>
          <p:nvPr/>
        </p:nvPicPr>
        <p:blipFill>
          <a:blip r:embed="rId2"/>
          <a:stretch>
            <a:fillRect/>
          </a:stretch>
        </p:blipFill>
        <p:spPr>
          <a:xfrm>
            <a:off x="6062597" y="4912552"/>
            <a:ext cx="2442575" cy="1572408"/>
          </a:xfrm>
          <a:prstGeom prst="rect">
            <a:avLst/>
          </a:prstGeom>
        </p:spPr>
      </p:pic>
    </p:spTree>
    <p:extLst>
      <p:ext uri="{BB962C8B-B14F-4D97-AF65-F5344CB8AC3E}">
        <p14:creationId xmlns:p14="http://schemas.microsoft.com/office/powerpoint/2010/main" val="2300994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323528" y="2636912"/>
            <a:ext cx="8496944" cy="3238873"/>
          </a:xfrm>
        </p:spPr>
        <p:txBody>
          <a:bodyPr/>
          <a:lstStyle/>
          <a:p>
            <a:pPr marL="0" indent="0" algn="ctr">
              <a:buNone/>
            </a:pPr>
            <a:r>
              <a:rPr lang="en-AU" sz="2000" dirty="0">
                <a:solidFill>
                  <a:srgbClr val="FFFF00"/>
                </a:solidFill>
              </a:rPr>
              <a:t>180 Credits, including EHF optional courses:</a:t>
            </a:r>
          </a:p>
          <a:p>
            <a:pPr marL="0" indent="0" algn="ctr">
              <a:buNone/>
            </a:pPr>
            <a:endParaRPr lang="en-NZ" sz="2000" dirty="0">
              <a:solidFill>
                <a:srgbClr val="FFFF00"/>
              </a:solidFill>
            </a:endParaRPr>
          </a:p>
          <a:p>
            <a:pPr marL="457200" lvl="1" indent="0" algn="ctr">
              <a:buNone/>
            </a:pPr>
            <a:r>
              <a:rPr lang="en-AU" sz="1800" dirty="0">
                <a:solidFill>
                  <a:srgbClr val="FFFF00"/>
                </a:solidFill>
              </a:rPr>
              <a:t>128.702: Work Capacity and Performance (15 credits) </a:t>
            </a:r>
            <a:endParaRPr lang="en-NZ" sz="1800" dirty="0">
              <a:solidFill>
                <a:srgbClr val="FFFF00"/>
              </a:solidFill>
            </a:endParaRPr>
          </a:p>
          <a:p>
            <a:pPr marL="457200" lvl="1" indent="0" algn="ctr">
              <a:buNone/>
            </a:pPr>
            <a:r>
              <a:rPr lang="en-AU" sz="1800" dirty="0">
                <a:solidFill>
                  <a:srgbClr val="FFFF00"/>
                </a:solidFill>
              </a:rPr>
              <a:t>128.705: Ergonomics Analysis (30 credits) (not offered in 2017)</a:t>
            </a:r>
            <a:endParaRPr lang="en-NZ" sz="1800" dirty="0">
              <a:solidFill>
                <a:srgbClr val="FFFF00"/>
              </a:solidFill>
            </a:endParaRPr>
          </a:p>
          <a:p>
            <a:pPr marL="457200" lvl="1" indent="0" algn="ctr">
              <a:buNone/>
            </a:pPr>
            <a:r>
              <a:rPr lang="en-AU" sz="1800" dirty="0">
                <a:solidFill>
                  <a:srgbClr val="FFFF00"/>
                </a:solidFill>
              </a:rPr>
              <a:t>128.706: Micro-Macro Ergonomics (30 credits)</a:t>
            </a:r>
            <a:endParaRPr lang="en-NZ" sz="1800" dirty="0">
              <a:solidFill>
                <a:srgbClr val="FFFF00"/>
              </a:solidFill>
            </a:endParaRPr>
          </a:p>
          <a:p>
            <a:pPr marL="457200" lvl="1" indent="0" algn="ctr">
              <a:buNone/>
            </a:pPr>
            <a:r>
              <a:rPr lang="en-AU" sz="1800" dirty="0">
                <a:solidFill>
                  <a:srgbClr val="FFFF00"/>
                </a:solidFill>
              </a:rPr>
              <a:t>128.707: People, Technology and Design (15 credits) (not offered in 2017)</a:t>
            </a:r>
            <a:endParaRPr lang="en-NZ" sz="1800" dirty="0">
              <a:solidFill>
                <a:srgbClr val="FFFF00"/>
              </a:solidFill>
            </a:endParaRPr>
          </a:p>
          <a:p>
            <a:pPr marL="457200" lvl="1" indent="0" algn="ctr">
              <a:buNone/>
            </a:pPr>
            <a:r>
              <a:rPr lang="en-AU" sz="1800" dirty="0">
                <a:solidFill>
                  <a:srgbClr val="FFFF00"/>
                </a:solidFill>
              </a:rPr>
              <a:t>Public Health Professional Practice course(s) in EHF </a:t>
            </a:r>
            <a:endParaRPr lang="en-NZ" sz="1800" dirty="0">
              <a:solidFill>
                <a:srgbClr val="FFFF00"/>
              </a:solidFill>
            </a:endParaRPr>
          </a:p>
          <a:p>
            <a:pPr marL="0" indent="0" algn="ctr">
              <a:buNone/>
            </a:pPr>
            <a:endParaRPr lang="en-AU" sz="2000" dirty="0"/>
          </a:p>
          <a:p>
            <a:pPr marL="0" indent="0" algn="ctr">
              <a:buNone/>
            </a:pPr>
            <a:r>
              <a:rPr lang="en-AU" sz="1600" dirty="0">
                <a:solidFill>
                  <a:srgbClr val="FFFF00"/>
                </a:solidFill>
              </a:rPr>
              <a:t>EHF courses cover educational and practice components required for professional certification as an international and an NZ Ergonomist</a:t>
            </a:r>
            <a:endParaRPr lang="en-NZ" sz="1600" dirty="0">
              <a:solidFill>
                <a:srgbClr val="FFFF00"/>
              </a:solidFill>
            </a:endParaRPr>
          </a:p>
          <a:p>
            <a:endParaRPr lang="en-AU" sz="2000" dirty="0"/>
          </a:p>
          <a:p>
            <a:endParaRPr lang="en-NZ" dirty="0"/>
          </a:p>
          <a:p>
            <a:pPr marL="0" indent="0">
              <a:buNone/>
            </a:pPr>
            <a:endParaRPr lang="en-NZ" dirty="0"/>
          </a:p>
        </p:txBody>
      </p:sp>
      <p:sp>
        <p:nvSpPr>
          <p:cNvPr id="3" name="Text Placeholder 2"/>
          <p:cNvSpPr>
            <a:spLocks noGrp="1"/>
          </p:cNvSpPr>
          <p:nvPr>
            <p:ph type="body" sz="quarter" idx="10"/>
          </p:nvPr>
        </p:nvSpPr>
        <p:spPr>
          <a:xfrm>
            <a:off x="467544" y="908720"/>
            <a:ext cx="8280920" cy="838200"/>
          </a:xfrm>
        </p:spPr>
        <p:txBody>
          <a:bodyPr/>
          <a:lstStyle/>
          <a:p>
            <a:r>
              <a:rPr lang="en-NZ" sz="2400" dirty="0">
                <a:solidFill>
                  <a:srgbClr val="FFFF00"/>
                </a:solidFill>
              </a:rPr>
              <a:t>Postgraduate Diploma /Masters in </a:t>
            </a:r>
            <a:r>
              <a:rPr lang="en-NZ" sz="2400" b="1" dirty="0">
                <a:solidFill>
                  <a:srgbClr val="FFFF00"/>
                </a:solidFill>
              </a:rPr>
              <a:t>Public Health</a:t>
            </a:r>
          </a:p>
          <a:p>
            <a:r>
              <a:rPr lang="en-NZ" sz="2400" dirty="0">
                <a:solidFill>
                  <a:srgbClr val="FFFF00"/>
                </a:solidFill>
              </a:rPr>
              <a:t>with </a:t>
            </a:r>
            <a:r>
              <a:rPr lang="en-NZ" sz="2400" b="1" dirty="0">
                <a:solidFill>
                  <a:srgbClr val="FFFF00"/>
                </a:solidFill>
              </a:rPr>
              <a:t>optional</a:t>
            </a:r>
            <a:r>
              <a:rPr lang="en-NZ" sz="2400" dirty="0">
                <a:solidFill>
                  <a:srgbClr val="FFFF00"/>
                </a:solidFill>
              </a:rPr>
              <a:t> courses in </a:t>
            </a:r>
          </a:p>
          <a:p>
            <a:r>
              <a:rPr lang="en-NZ" sz="2400" b="1" dirty="0">
                <a:solidFill>
                  <a:srgbClr val="FFFF00"/>
                </a:solidFill>
              </a:rPr>
              <a:t>Ergonomics/Human Factors (EHF)</a:t>
            </a:r>
            <a:r>
              <a:rPr lang="en-NZ" sz="2800" b="1" dirty="0">
                <a:solidFill>
                  <a:srgbClr val="FFFF00"/>
                </a:solidFill>
              </a:rPr>
              <a:t> </a:t>
            </a:r>
          </a:p>
        </p:txBody>
      </p:sp>
    </p:spTree>
    <p:extLst>
      <p:ext uri="{BB962C8B-B14F-4D97-AF65-F5344CB8AC3E}">
        <p14:creationId xmlns:p14="http://schemas.microsoft.com/office/powerpoint/2010/main" val="16388842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323528" y="2348880"/>
            <a:ext cx="8496944" cy="3238873"/>
          </a:xfrm>
        </p:spPr>
        <p:txBody>
          <a:bodyPr/>
          <a:lstStyle/>
          <a:p>
            <a:pPr marL="0" indent="0" algn="ctr">
              <a:buNone/>
            </a:pPr>
            <a:endParaRPr lang="en-AU" sz="2000" dirty="0">
              <a:solidFill>
                <a:srgbClr val="FFFF00"/>
              </a:solidFill>
            </a:endParaRPr>
          </a:p>
          <a:p>
            <a:pPr marL="0" indent="0" algn="ctr">
              <a:buNone/>
            </a:pPr>
            <a:r>
              <a:rPr lang="en-AU" sz="2000" dirty="0">
                <a:solidFill>
                  <a:srgbClr val="FFFF00"/>
                </a:solidFill>
              </a:rPr>
              <a:t>180 Credits, </a:t>
            </a:r>
            <a:r>
              <a:rPr lang="en-AU" sz="2000" b="1" dirty="0">
                <a:solidFill>
                  <a:srgbClr val="FFFF00"/>
                </a:solidFill>
              </a:rPr>
              <a:t>including EHF courses</a:t>
            </a:r>
            <a:r>
              <a:rPr lang="en-AU" sz="2000" dirty="0">
                <a:solidFill>
                  <a:srgbClr val="FFFF00"/>
                </a:solidFill>
              </a:rPr>
              <a:t>:</a:t>
            </a:r>
          </a:p>
          <a:p>
            <a:pPr marL="0" indent="0" algn="ctr">
              <a:buNone/>
            </a:pPr>
            <a:endParaRPr lang="en-NZ" sz="2000" dirty="0">
              <a:solidFill>
                <a:srgbClr val="FFFF00"/>
              </a:solidFill>
            </a:endParaRPr>
          </a:p>
          <a:p>
            <a:pPr marL="457200" lvl="1" indent="0" algn="ctr">
              <a:buNone/>
            </a:pPr>
            <a:r>
              <a:rPr lang="en-AU" sz="1800" dirty="0">
                <a:solidFill>
                  <a:srgbClr val="FFFF00"/>
                </a:solidFill>
              </a:rPr>
              <a:t>128.702: Work Capacity and Performance (15 credits)</a:t>
            </a:r>
            <a:endParaRPr lang="en-NZ" sz="1800" dirty="0">
              <a:solidFill>
                <a:srgbClr val="FFFF00"/>
              </a:solidFill>
            </a:endParaRPr>
          </a:p>
          <a:p>
            <a:pPr marL="457200" lvl="1" indent="0" algn="ctr">
              <a:buNone/>
            </a:pPr>
            <a:r>
              <a:rPr lang="en-AU" sz="1800" dirty="0">
                <a:solidFill>
                  <a:srgbClr val="FFFF00"/>
                </a:solidFill>
              </a:rPr>
              <a:t>128.705: Ergonomics Analysis (30 credits)</a:t>
            </a:r>
            <a:endParaRPr lang="en-NZ" sz="1800" dirty="0">
              <a:solidFill>
                <a:srgbClr val="FFFF00"/>
              </a:solidFill>
            </a:endParaRPr>
          </a:p>
          <a:p>
            <a:pPr marL="457200" lvl="1" indent="0" algn="ctr">
              <a:buNone/>
            </a:pPr>
            <a:r>
              <a:rPr lang="en-AU" sz="1800" dirty="0">
                <a:solidFill>
                  <a:srgbClr val="FFFF00"/>
                </a:solidFill>
              </a:rPr>
              <a:t>128.706: Micro-Macro Ergonomics (30 credits)</a:t>
            </a:r>
            <a:endParaRPr lang="en-NZ" sz="1800" dirty="0">
              <a:solidFill>
                <a:srgbClr val="FFFF00"/>
              </a:solidFill>
            </a:endParaRPr>
          </a:p>
          <a:p>
            <a:pPr marL="457200" lvl="1" indent="0" algn="ctr">
              <a:buNone/>
            </a:pPr>
            <a:r>
              <a:rPr lang="en-AU" sz="1800" dirty="0">
                <a:solidFill>
                  <a:srgbClr val="FFFF00"/>
                </a:solidFill>
              </a:rPr>
              <a:t>128.707: People, Technology and Design (15 credits)</a:t>
            </a:r>
            <a:endParaRPr lang="en-NZ" sz="1800" dirty="0">
              <a:solidFill>
                <a:srgbClr val="FFFF00"/>
              </a:solidFill>
            </a:endParaRPr>
          </a:p>
          <a:p>
            <a:pPr marL="457200" lvl="1" indent="0" algn="ctr">
              <a:buNone/>
            </a:pPr>
            <a:r>
              <a:rPr lang="en-AU" sz="1800" dirty="0">
                <a:solidFill>
                  <a:srgbClr val="FFFF00"/>
                </a:solidFill>
              </a:rPr>
              <a:t>A </a:t>
            </a:r>
            <a:r>
              <a:rPr lang="en-AU" sz="1800" dirty="0" err="1">
                <a:solidFill>
                  <a:srgbClr val="FFFF00"/>
                </a:solidFill>
              </a:rPr>
              <a:t>Hlth</a:t>
            </a:r>
            <a:r>
              <a:rPr lang="en-AU" sz="1800" dirty="0">
                <a:solidFill>
                  <a:srgbClr val="FFFF00"/>
                </a:solidFill>
              </a:rPr>
              <a:t> </a:t>
            </a:r>
            <a:r>
              <a:rPr lang="en-AU" sz="1800" dirty="0" err="1">
                <a:solidFill>
                  <a:srgbClr val="FFFF00"/>
                </a:solidFill>
              </a:rPr>
              <a:t>Sci</a:t>
            </a:r>
            <a:r>
              <a:rPr lang="en-AU" sz="1800" dirty="0">
                <a:solidFill>
                  <a:srgbClr val="FFFF00"/>
                </a:solidFill>
              </a:rPr>
              <a:t> Research Course in EHF</a:t>
            </a:r>
            <a:endParaRPr lang="en-NZ" sz="1800" dirty="0">
              <a:solidFill>
                <a:srgbClr val="FFFF00"/>
              </a:solidFill>
            </a:endParaRPr>
          </a:p>
          <a:p>
            <a:pPr marL="457200" lvl="1" indent="0" algn="ctr">
              <a:buNone/>
            </a:pPr>
            <a:r>
              <a:rPr lang="en-AU" sz="1800" dirty="0">
                <a:solidFill>
                  <a:srgbClr val="FFFF00"/>
                </a:solidFill>
              </a:rPr>
              <a:t> </a:t>
            </a:r>
            <a:r>
              <a:rPr lang="en-AU" sz="1800" dirty="0" err="1">
                <a:solidFill>
                  <a:srgbClr val="FFFF00"/>
                </a:solidFill>
              </a:rPr>
              <a:t>Hlth</a:t>
            </a:r>
            <a:r>
              <a:rPr lang="en-AU" sz="1800" dirty="0">
                <a:solidFill>
                  <a:srgbClr val="FFFF00"/>
                </a:solidFill>
              </a:rPr>
              <a:t> </a:t>
            </a:r>
            <a:r>
              <a:rPr lang="en-AU" sz="1800" dirty="0" err="1">
                <a:solidFill>
                  <a:srgbClr val="FFFF00"/>
                </a:solidFill>
              </a:rPr>
              <a:t>Sci</a:t>
            </a:r>
            <a:r>
              <a:rPr lang="en-AU" sz="1800" dirty="0">
                <a:solidFill>
                  <a:srgbClr val="FFFF00"/>
                </a:solidFill>
              </a:rPr>
              <a:t> Professional Practice course(s) in EHF</a:t>
            </a:r>
            <a:endParaRPr lang="en-NZ" sz="1800" dirty="0">
              <a:solidFill>
                <a:srgbClr val="FFFF00"/>
              </a:solidFill>
            </a:endParaRPr>
          </a:p>
          <a:p>
            <a:pPr marL="0" indent="0" algn="ctr">
              <a:buNone/>
            </a:pPr>
            <a:endParaRPr lang="en-AU" sz="2000" dirty="0"/>
          </a:p>
          <a:p>
            <a:pPr marL="0" indent="0" algn="ctr">
              <a:buNone/>
            </a:pPr>
            <a:r>
              <a:rPr lang="en-AU" sz="1600" dirty="0">
                <a:solidFill>
                  <a:srgbClr val="FFFF00"/>
                </a:solidFill>
              </a:rPr>
              <a:t>EHF Specialisation covers educational and practice components required for professional certification as an international and an NZ Ergonomist</a:t>
            </a:r>
            <a:endParaRPr lang="en-NZ" sz="1600" dirty="0">
              <a:solidFill>
                <a:srgbClr val="FFFF00"/>
              </a:solidFill>
            </a:endParaRPr>
          </a:p>
          <a:p>
            <a:endParaRPr lang="en-AU" sz="2000" dirty="0"/>
          </a:p>
          <a:p>
            <a:endParaRPr lang="en-NZ" dirty="0"/>
          </a:p>
          <a:p>
            <a:pPr marL="0" indent="0">
              <a:buNone/>
            </a:pPr>
            <a:endParaRPr lang="en-NZ" dirty="0"/>
          </a:p>
        </p:txBody>
      </p:sp>
      <p:sp>
        <p:nvSpPr>
          <p:cNvPr id="3" name="Text Placeholder 2"/>
          <p:cNvSpPr>
            <a:spLocks noGrp="1"/>
          </p:cNvSpPr>
          <p:nvPr>
            <p:ph type="body" sz="quarter" idx="10"/>
          </p:nvPr>
        </p:nvSpPr>
        <p:spPr>
          <a:xfrm>
            <a:off x="467544" y="908720"/>
            <a:ext cx="8280920" cy="838200"/>
          </a:xfrm>
        </p:spPr>
        <p:txBody>
          <a:bodyPr/>
          <a:lstStyle/>
          <a:p>
            <a:r>
              <a:rPr lang="en-NZ" sz="2400" dirty="0">
                <a:solidFill>
                  <a:srgbClr val="FFFF00"/>
                </a:solidFill>
              </a:rPr>
              <a:t>Postgraduate Diploma/Masters in </a:t>
            </a:r>
            <a:r>
              <a:rPr lang="en-NZ" sz="2400" b="1" dirty="0">
                <a:solidFill>
                  <a:srgbClr val="FFFF00"/>
                </a:solidFill>
              </a:rPr>
              <a:t>Health Sciences </a:t>
            </a:r>
          </a:p>
          <a:p>
            <a:r>
              <a:rPr lang="en-NZ" sz="2400" dirty="0">
                <a:solidFill>
                  <a:srgbClr val="FFFF00"/>
                </a:solidFill>
              </a:rPr>
              <a:t>with </a:t>
            </a:r>
            <a:r>
              <a:rPr lang="en-NZ" sz="2400" b="1" dirty="0">
                <a:solidFill>
                  <a:srgbClr val="FFFF00"/>
                </a:solidFill>
              </a:rPr>
              <a:t>specialisation in Ergonomics/Human Factors (EHF) </a:t>
            </a:r>
          </a:p>
          <a:p>
            <a:endParaRPr lang="en-NZ" sz="1200" dirty="0">
              <a:solidFill>
                <a:srgbClr val="FFFF00"/>
              </a:solidFill>
            </a:endParaRPr>
          </a:p>
          <a:p>
            <a:r>
              <a:rPr lang="en-NZ" sz="2000" dirty="0">
                <a:solidFill>
                  <a:srgbClr val="FFFF00"/>
                </a:solidFill>
              </a:rPr>
              <a:t>from 2018</a:t>
            </a:r>
          </a:p>
        </p:txBody>
      </p:sp>
    </p:spTree>
    <p:extLst>
      <p:ext uri="{BB962C8B-B14F-4D97-AF65-F5344CB8AC3E}">
        <p14:creationId xmlns:p14="http://schemas.microsoft.com/office/powerpoint/2010/main" val="298241605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539552" y="1628800"/>
            <a:ext cx="8229599" cy="4038600"/>
          </a:xfrm>
        </p:spPr>
        <p:txBody>
          <a:bodyPr/>
          <a:lstStyle/>
          <a:p>
            <a:pPr marL="0" indent="0" algn="ctr">
              <a:buNone/>
            </a:pPr>
            <a:r>
              <a:rPr lang="en-NZ" dirty="0"/>
              <a:t>The most recent PhD: </a:t>
            </a:r>
            <a:r>
              <a:rPr lang="en-NZ" dirty="0" err="1"/>
              <a:t>Baiduri</a:t>
            </a:r>
            <a:r>
              <a:rPr lang="en-NZ" dirty="0"/>
              <a:t> </a:t>
            </a:r>
            <a:r>
              <a:rPr lang="en-NZ" dirty="0" err="1"/>
              <a:t>Widanarko</a:t>
            </a:r>
            <a:endParaRPr lang="en-NZ" dirty="0"/>
          </a:p>
          <a:p>
            <a:pPr marL="457200" lvl="1" indent="0" algn="ctr">
              <a:buNone/>
            </a:pPr>
            <a:r>
              <a:rPr lang="en-NZ" dirty="0"/>
              <a:t>Interaction between physical and psychosocial risk factors for low back pain</a:t>
            </a:r>
          </a:p>
          <a:p>
            <a:pPr marL="457200" lvl="1" indent="0" algn="ctr">
              <a:buNone/>
            </a:pPr>
            <a:endParaRPr lang="en-NZ" dirty="0"/>
          </a:p>
          <a:p>
            <a:pPr marL="0" indent="0" algn="ctr">
              <a:buNone/>
            </a:pPr>
            <a:r>
              <a:rPr lang="en-NZ" dirty="0">
                <a:solidFill>
                  <a:srgbClr val="FFFF00"/>
                </a:solidFill>
              </a:rPr>
              <a:t>Current PhD </a:t>
            </a:r>
            <a:r>
              <a:rPr lang="en-NZ">
                <a:solidFill>
                  <a:srgbClr val="FFFF00"/>
                </a:solidFill>
              </a:rPr>
              <a:t>scholar: Mark </a:t>
            </a:r>
            <a:r>
              <a:rPr lang="en-NZ" dirty="0">
                <a:solidFill>
                  <a:srgbClr val="FFFF00"/>
                </a:solidFill>
              </a:rPr>
              <a:t>Lidegaard</a:t>
            </a:r>
          </a:p>
          <a:p>
            <a:pPr marL="457200" lvl="1" indent="0" algn="ctr">
              <a:buNone/>
            </a:pPr>
            <a:r>
              <a:rPr lang="en-NZ" dirty="0">
                <a:solidFill>
                  <a:srgbClr val="FFFF00"/>
                </a:solidFill>
              </a:rPr>
              <a:t>Realist analysis of the uptake, use and impact of the ACC New Zealand Guidelines for Moving and Handling People</a:t>
            </a:r>
          </a:p>
          <a:p>
            <a:pPr lvl="1"/>
            <a:endParaRPr lang="en-NZ" dirty="0">
              <a:solidFill>
                <a:srgbClr val="FFFF00"/>
              </a:solidFill>
            </a:endParaRPr>
          </a:p>
          <a:p>
            <a:pPr marL="0" indent="0" algn="ctr">
              <a:buNone/>
            </a:pPr>
            <a:r>
              <a:rPr lang="en-NZ" dirty="0">
                <a:solidFill>
                  <a:srgbClr val="FFFF00"/>
                </a:solidFill>
              </a:rPr>
              <a:t>PhD with Massey/AUT – Stephven Kolose</a:t>
            </a:r>
          </a:p>
          <a:p>
            <a:pPr marL="0" indent="0" algn="ctr">
              <a:buNone/>
            </a:pPr>
            <a:r>
              <a:rPr lang="en-NZ" dirty="0">
                <a:solidFill>
                  <a:srgbClr val="FFFF00"/>
                </a:solidFill>
              </a:rPr>
              <a:t>NZ Defence Force anthropometry survey</a:t>
            </a:r>
          </a:p>
          <a:p>
            <a:pPr marL="0" indent="0">
              <a:buNone/>
            </a:pPr>
            <a:endParaRPr lang="en-NZ" dirty="0">
              <a:solidFill>
                <a:srgbClr val="FFFF00"/>
              </a:solidFill>
            </a:endParaRPr>
          </a:p>
          <a:p>
            <a:pPr marL="0" indent="0" algn="ctr">
              <a:buNone/>
            </a:pPr>
            <a:r>
              <a:rPr lang="en-NZ" sz="2000" dirty="0">
                <a:solidFill>
                  <a:srgbClr val="FFFF00"/>
                </a:solidFill>
              </a:rPr>
              <a:t>Contact: Professor Stephen Legg  (S.J.Legg@massey.ac.nz)</a:t>
            </a:r>
          </a:p>
          <a:p>
            <a:endParaRPr lang="en-NZ" dirty="0">
              <a:solidFill>
                <a:srgbClr val="FFFF00"/>
              </a:solidFill>
            </a:endParaRPr>
          </a:p>
        </p:txBody>
      </p:sp>
      <p:sp>
        <p:nvSpPr>
          <p:cNvPr id="3" name="Text Placeholder 2"/>
          <p:cNvSpPr>
            <a:spLocks noGrp="1"/>
          </p:cNvSpPr>
          <p:nvPr>
            <p:ph type="body" sz="quarter" idx="10"/>
          </p:nvPr>
        </p:nvSpPr>
        <p:spPr>
          <a:xfrm>
            <a:off x="1043608" y="836712"/>
            <a:ext cx="6858000" cy="838200"/>
          </a:xfrm>
        </p:spPr>
        <p:txBody>
          <a:bodyPr/>
          <a:lstStyle/>
          <a:p>
            <a:r>
              <a:rPr lang="en-NZ" dirty="0">
                <a:solidFill>
                  <a:srgbClr val="FFFF00"/>
                </a:solidFill>
              </a:rPr>
              <a:t>PhD in Ergonomics</a:t>
            </a:r>
          </a:p>
          <a:p>
            <a:endParaRPr lang="en-NZ" dirty="0"/>
          </a:p>
        </p:txBody>
      </p:sp>
    </p:spTree>
    <p:extLst>
      <p:ext uri="{BB962C8B-B14F-4D97-AF65-F5344CB8AC3E}">
        <p14:creationId xmlns:p14="http://schemas.microsoft.com/office/powerpoint/2010/main" val="77666607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467544" y="2825616"/>
            <a:ext cx="8229599" cy="4038600"/>
          </a:xfrm>
        </p:spPr>
        <p:txBody>
          <a:bodyPr/>
          <a:lstStyle/>
          <a:p>
            <a:pPr marL="0" indent="0" algn="ctr">
              <a:buNone/>
            </a:pPr>
            <a:endParaRPr lang="en-NZ" dirty="0"/>
          </a:p>
          <a:p>
            <a:pPr marL="0" indent="0" algn="ctr">
              <a:buNone/>
            </a:pPr>
            <a:r>
              <a:rPr lang="en-NZ" dirty="0"/>
              <a:t>See following slides</a:t>
            </a:r>
          </a:p>
          <a:p>
            <a:endParaRPr lang="en-NZ" dirty="0"/>
          </a:p>
        </p:txBody>
      </p:sp>
      <p:sp>
        <p:nvSpPr>
          <p:cNvPr id="3" name="Text Placeholder 2"/>
          <p:cNvSpPr>
            <a:spLocks noGrp="1"/>
          </p:cNvSpPr>
          <p:nvPr>
            <p:ph type="body" sz="quarter" idx="10"/>
          </p:nvPr>
        </p:nvSpPr>
        <p:spPr>
          <a:xfrm>
            <a:off x="1043608" y="1484784"/>
            <a:ext cx="6858000" cy="838200"/>
          </a:xfrm>
        </p:spPr>
        <p:txBody>
          <a:bodyPr/>
          <a:lstStyle/>
          <a:p>
            <a:r>
              <a:rPr lang="en-NZ" b="1" dirty="0"/>
              <a:t>Content of Massey EHF Courses</a:t>
            </a:r>
          </a:p>
          <a:p>
            <a:endParaRPr lang="en-NZ" dirty="0"/>
          </a:p>
        </p:txBody>
      </p:sp>
    </p:spTree>
    <p:extLst>
      <p:ext uri="{BB962C8B-B14F-4D97-AF65-F5344CB8AC3E}">
        <p14:creationId xmlns:p14="http://schemas.microsoft.com/office/powerpoint/2010/main" val="239207009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p:txBody>
          <a:bodyPr/>
          <a:lstStyle/>
          <a:p>
            <a:pPr marL="0" indent="0" algn="ctr">
              <a:buNone/>
            </a:pPr>
            <a:endParaRPr lang="en-NZ" dirty="0"/>
          </a:p>
          <a:p>
            <a:pPr marL="0" indent="0" algn="ctr">
              <a:buNone/>
            </a:pPr>
            <a:r>
              <a:rPr lang="en-NZ" sz="2000" dirty="0"/>
              <a:t>Taught internally (Wellington Semester 2) and by Distance learning</a:t>
            </a:r>
          </a:p>
          <a:p>
            <a:endParaRPr lang="en-NZ" dirty="0"/>
          </a:p>
          <a:p>
            <a:pPr marL="0" indent="0" algn="ctr">
              <a:buNone/>
            </a:pPr>
            <a:r>
              <a:rPr lang="en-NZ" b="1" dirty="0">
                <a:solidFill>
                  <a:srgbClr val="FFFF00"/>
                </a:solidFill>
              </a:rPr>
              <a:t>Content</a:t>
            </a:r>
          </a:p>
          <a:p>
            <a:pPr marL="0" indent="0" algn="ctr">
              <a:buNone/>
            </a:pPr>
            <a:r>
              <a:rPr lang="en-NZ" sz="2000" dirty="0">
                <a:solidFill>
                  <a:srgbClr val="FFFF00"/>
                </a:solidFill>
              </a:rPr>
              <a:t>Positive and negative aspects of work</a:t>
            </a:r>
          </a:p>
          <a:p>
            <a:pPr marL="0" indent="0" algn="ctr">
              <a:buNone/>
            </a:pPr>
            <a:r>
              <a:rPr lang="en-NZ" sz="2000" dirty="0">
                <a:solidFill>
                  <a:srgbClr val="FFFF00"/>
                </a:solidFill>
              </a:rPr>
              <a:t>Good work</a:t>
            </a:r>
          </a:p>
          <a:p>
            <a:pPr marL="0" indent="0" algn="ctr">
              <a:buNone/>
            </a:pPr>
            <a:r>
              <a:rPr lang="en-NZ" sz="2000" dirty="0">
                <a:solidFill>
                  <a:srgbClr val="FFFF00"/>
                </a:solidFill>
              </a:rPr>
              <a:t>OHS management in organisations</a:t>
            </a:r>
          </a:p>
          <a:p>
            <a:pPr marL="0" indent="0" algn="ctr">
              <a:buNone/>
            </a:pPr>
            <a:r>
              <a:rPr lang="en-NZ" sz="2000" dirty="0">
                <a:solidFill>
                  <a:srgbClr val="FFFF00"/>
                </a:solidFill>
              </a:rPr>
              <a:t>Technology and work</a:t>
            </a:r>
          </a:p>
          <a:p>
            <a:pPr marL="0" indent="0" algn="ctr">
              <a:buNone/>
            </a:pPr>
            <a:r>
              <a:rPr lang="en-NZ" sz="2000" dirty="0">
                <a:solidFill>
                  <a:srgbClr val="FFFF00"/>
                </a:solidFill>
              </a:rPr>
              <a:t>Societal regulation of workplace health and safety</a:t>
            </a:r>
          </a:p>
          <a:p>
            <a:pPr marL="0" indent="0" algn="ctr">
              <a:buNone/>
            </a:pPr>
            <a:r>
              <a:rPr lang="en-NZ" sz="2000" dirty="0">
                <a:solidFill>
                  <a:srgbClr val="FFFF00"/>
                </a:solidFill>
              </a:rPr>
              <a:t>History and development of OHS legislation</a:t>
            </a:r>
          </a:p>
          <a:p>
            <a:pPr marL="0" indent="0" algn="ctr">
              <a:buNone/>
            </a:pPr>
            <a:r>
              <a:rPr lang="en-NZ" sz="2000" dirty="0">
                <a:solidFill>
                  <a:srgbClr val="FFFF00"/>
                </a:solidFill>
              </a:rPr>
              <a:t>Work and health in praxis</a:t>
            </a:r>
          </a:p>
        </p:txBody>
      </p:sp>
      <p:sp>
        <p:nvSpPr>
          <p:cNvPr id="3" name="Text Placeholder 2"/>
          <p:cNvSpPr>
            <a:spLocks noGrp="1"/>
          </p:cNvSpPr>
          <p:nvPr>
            <p:ph type="body" sz="quarter" idx="10"/>
          </p:nvPr>
        </p:nvSpPr>
        <p:spPr/>
        <p:txBody>
          <a:bodyPr/>
          <a:lstStyle/>
          <a:p>
            <a:r>
              <a:rPr lang="en-NZ" sz="2000" dirty="0">
                <a:solidFill>
                  <a:schemeClr val="bg1"/>
                </a:solidFill>
              </a:rPr>
              <a:t>Course 251.100</a:t>
            </a:r>
          </a:p>
          <a:p>
            <a:r>
              <a:rPr lang="en-NZ" dirty="0">
                <a:solidFill>
                  <a:srgbClr val="FFFF00"/>
                </a:solidFill>
              </a:rPr>
              <a:t>Work and Health</a:t>
            </a:r>
          </a:p>
        </p:txBody>
      </p:sp>
    </p:spTree>
    <p:extLst>
      <p:ext uri="{BB962C8B-B14F-4D97-AF65-F5344CB8AC3E}">
        <p14:creationId xmlns:p14="http://schemas.microsoft.com/office/powerpoint/2010/main" val="416740467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467544" y="1772816"/>
            <a:ext cx="8229599" cy="4038600"/>
          </a:xfrm>
        </p:spPr>
        <p:txBody>
          <a:bodyPr/>
          <a:lstStyle/>
          <a:p>
            <a:pPr marL="0" indent="0" algn="ctr">
              <a:buNone/>
            </a:pPr>
            <a:r>
              <a:rPr lang="en-NZ" sz="2000" dirty="0"/>
              <a:t>Taught internally (Wellington Semester 1) and by Distance learning</a:t>
            </a:r>
          </a:p>
          <a:p>
            <a:pPr marL="0" indent="0" algn="ctr">
              <a:buNone/>
            </a:pPr>
            <a:r>
              <a:rPr lang="en-NZ" sz="2000" dirty="0"/>
              <a:t>Option for students in many disciplines</a:t>
            </a:r>
          </a:p>
          <a:p>
            <a:pPr marL="0" indent="0" algn="ctr">
              <a:buNone/>
            </a:pPr>
            <a:r>
              <a:rPr lang="en-NZ" sz="2000" dirty="0"/>
              <a:t>Can be taken by anyone as an ‘interest’ paper</a:t>
            </a:r>
          </a:p>
          <a:p>
            <a:pPr marL="0" indent="0" algn="ctr">
              <a:buNone/>
            </a:pPr>
            <a:endParaRPr lang="en-NZ" sz="2000" dirty="0"/>
          </a:p>
          <a:p>
            <a:pPr marL="0" indent="0" algn="ctr">
              <a:buNone/>
            </a:pPr>
            <a:r>
              <a:rPr lang="en-NZ" b="1" dirty="0">
                <a:solidFill>
                  <a:srgbClr val="FFFF00"/>
                </a:solidFill>
              </a:rPr>
              <a:t>Content</a:t>
            </a:r>
          </a:p>
          <a:p>
            <a:pPr marL="0" indent="0" algn="ctr">
              <a:buNone/>
            </a:pPr>
            <a:r>
              <a:rPr lang="en-NZ" sz="2000" b="1" dirty="0">
                <a:solidFill>
                  <a:srgbClr val="FFFF00"/>
                </a:solidFill>
              </a:rPr>
              <a:t>Ergonomics/human factors</a:t>
            </a:r>
          </a:p>
          <a:p>
            <a:pPr marL="0" indent="0" algn="ctr">
              <a:buNone/>
            </a:pPr>
            <a:r>
              <a:rPr lang="en-NZ" sz="2000" b="1" dirty="0">
                <a:solidFill>
                  <a:srgbClr val="FFFF00"/>
                </a:solidFill>
              </a:rPr>
              <a:t>WHO Healthy workplaces</a:t>
            </a:r>
          </a:p>
          <a:p>
            <a:pPr marL="0" indent="0" algn="ctr">
              <a:buNone/>
            </a:pPr>
            <a:r>
              <a:rPr lang="en-NZ" sz="2000" b="1" dirty="0">
                <a:solidFill>
                  <a:srgbClr val="FFFF00"/>
                </a:solidFill>
              </a:rPr>
              <a:t>Work, health and community</a:t>
            </a:r>
          </a:p>
          <a:p>
            <a:pPr marL="0" indent="0" algn="ctr">
              <a:buNone/>
            </a:pPr>
            <a:r>
              <a:rPr lang="en-NZ" sz="2000" b="1" dirty="0">
                <a:solidFill>
                  <a:srgbClr val="FFFF00"/>
                </a:solidFill>
              </a:rPr>
              <a:t>Creating a healthy workplace</a:t>
            </a:r>
          </a:p>
          <a:p>
            <a:pPr marL="0" indent="0" algn="ctr">
              <a:buNone/>
            </a:pPr>
            <a:r>
              <a:rPr lang="en-NZ" sz="2000" b="1" dirty="0">
                <a:solidFill>
                  <a:srgbClr val="FFFF00"/>
                </a:solidFill>
              </a:rPr>
              <a:t>Manual handling</a:t>
            </a:r>
          </a:p>
          <a:p>
            <a:pPr marL="0" indent="0" algn="ctr">
              <a:buNone/>
            </a:pPr>
            <a:r>
              <a:rPr lang="en-NZ" sz="2000" b="1" dirty="0">
                <a:solidFill>
                  <a:srgbClr val="FFFF00"/>
                </a:solidFill>
              </a:rPr>
              <a:t>Preventing discomfort, pain and injury</a:t>
            </a:r>
          </a:p>
          <a:p>
            <a:pPr marL="0" indent="0" algn="ctr">
              <a:buNone/>
            </a:pPr>
            <a:r>
              <a:rPr lang="en-NZ" sz="2000" b="1" dirty="0">
                <a:solidFill>
                  <a:srgbClr val="FFFF00"/>
                </a:solidFill>
              </a:rPr>
              <a:t>Computer workstation design</a:t>
            </a:r>
          </a:p>
          <a:p>
            <a:pPr marL="0" indent="0" algn="ctr">
              <a:buNone/>
            </a:pPr>
            <a:r>
              <a:rPr lang="en-NZ" sz="2000" b="1" dirty="0">
                <a:solidFill>
                  <a:srgbClr val="FFFF00"/>
                </a:solidFill>
              </a:rPr>
              <a:t>Healthcare workplace design in praxis</a:t>
            </a:r>
          </a:p>
          <a:p>
            <a:pPr marL="0" indent="0" algn="ctr">
              <a:buNone/>
            </a:pPr>
            <a:endParaRPr lang="en-NZ" sz="2000" b="1" dirty="0"/>
          </a:p>
        </p:txBody>
      </p:sp>
      <p:sp>
        <p:nvSpPr>
          <p:cNvPr id="3" name="Text Placeholder 2"/>
          <p:cNvSpPr>
            <a:spLocks noGrp="1"/>
          </p:cNvSpPr>
          <p:nvPr>
            <p:ph type="body" sz="quarter" idx="10"/>
          </p:nvPr>
        </p:nvSpPr>
        <p:spPr>
          <a:xfrm>
            <a:off x="971600" y="620688"/>
            <a:ext cx="6858000" cy="838200"/>
          </a:xfrm>
        </p:spPr>
        <p:txBody>
          <a:bodyPr/>
          <a:lstStyle/>
          <a:p>
            <a:r>
              <a:rPr lang="en-NZ" sz="2000" dirty="0">
                <a:solidFill>
                  <a:schemeClr val="bg1"/>
                </a:solidFill>
              </a:rPr>
              <a:t>Course128.200</a:t>
            </a:r>
          </a:p>
          <a:p>
            <a:r>
              <a:rPr lang="en-NZ" dirty="0">
                <a:solidFill>
                  <a:srgbClr val="FFFF00"/>
                </a:solidFill>
              </a:rPr>
              <a:t>Healthy Workplace Design</a:t>
            </a:r>
          </a:p>
        </p:txBody>
      </p:sp>
    </p:spTree>
    <p:extLst>
      <p:ext uri="{BB962C8B-B14F-4D97-AF65-F5344CB8AC3E}">
        <p14:creationId xmlns:p14="http://schemas.microsoft.com/office/powerpoint/2010/main" val="408766132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
          </p:nvPr>
        </p:nvSpPr>
        <p:spPr>
          <a:xfrm>
            <a:off x="251520" y="620688"/>
            <a:ext cx="8640960" cy="4038600"/>
          </a:xfrm>
        </p:spPr>
        <p:txBody>
          <a:bodyPr/>
          <a:lstStyle/>
          <a:p>
            <a:pPr marL="0" indent="0" algn="ctr">
              <a:buNone/>
            </a:pPr>
            <a:r>
              <a:rPr lang="en-NZ" sz="2000" dirty="0"/>
              <a:t>Course 128.300</a:t>
            </a:r>
          </a:p>
          <a:p>
            <a:pPr marL="0" indent="0" algn="ctr">
              <a:buNone/>
            </a:pPr>
            <a:r>
              <a:rPr lang="en-NZ" sz="3200" dirty="0">
                <a:solidFill>
                  <a:srgbClr val="FFFF00"/>
                </a:solidFill>
              </a:rPr>
              <a:t>Ergonomics/human factors (EHF):</a:t>
            </a:r>
          </a:p>
          <a:p>
            <a:pPr marL="0" indent="0" algn="ctr">
              <a:buNone/>
            </a:pPr>
            <a:r>
              <a:rPr lang="en-NZ" sz="3200" dirty="0">
                <a:solidFill>
                  <a:srgbClr val="FFFF00"/>
                </a:solidFill>
              </a:rPr>
              <a:t>work, performance, health and design</a:t>
            </a:r>
          </a:p>
          <a:p>
            <a:endParaRPr lang="en-NZ" sz="2000" dirty="0"/>
          </a:p>
          <a:p>
            <a:pPr marL="0" indent="0" algn="ctr">
              <a:buNone/>
            </a:pPr>
            <a:r>
              <a:rPr lang="en-NZ" altLang="en-US" sz="2000" dirty="0"/>
              <a:t>Taught Internally (Wellington) and by Distance learning over two semesters  - with face-to-face contact course </a:t>
            </a:r>
          </a:p>
          <a:p>
            <a:pPr marL="0" indent="0" algn="ctr">
              <a:buNone/>
            </a:pPr>
            <a:r>
              <a:rPr lang="en-NZ" sz="2000" dirty="0"/>
              <a:t>Option for students in many disciplines (e.g. nursing, sport, exercise, health, design, engineering)</a:t>
            </a:r>
          </a:p>
          <a:p>
            <a:pPr marL="0" indent="0" algn="ctr">
              <a:buNone/>
            </a:pPr>
            <a:r>
              <a:rPr lang="en-NZ" sz="2000" dirty="0"/>
              <a:t>Core paper in the Grad Dip OHS or taken by anyone as an ‘interest’ paper</a:t>
            </a:r>
          </a:p>
          <a:p>
            <a:pPr marL="0" indent="0" algn="ctr">
              <a:buNone/>
            </a:pPr>
            <a:endParaRPr lang="en-NZ" altLang="en-US" sz="2000" dirty="0">
              <a:solidFill>
                <a:srgbClr val="FFFF00"/>
              </a:solidFill>
            </a:endParaRPr>
          </a:p>
          <a:p>
            <a:pPr marL="0" indent="0" algn="ctr">
              <a:buNone/>
            </a:pPr>
            <a:r>
              <a:rPr lang="en-NZ" altLang="en-US" b="1" dirty="0">
                <a:solidFill>
                  <a:srgbClr val="FFFF00"/>
                </a:solidFill>
              </a:rPr>
              <a:t>Content</a:t>
            </a:r>
          </a:p>
          <a:p>
            <a:pPr marL="0" indent="0" algn="ctr">
              <a:lnSpc>
                <a:spcPct val="80000"/>
              </a:lnSpc>
              <a:buNone/>
            </a:pPr>
            <a:r>
              <a:rPr lang="en-NZ" altLang="en-US" sz="2000" dirty="0">
                <a:solidFill>
                  <a:srgbClr val="FFFF00"/>
                </a:solidFill>
              </a:rPr>
              <a:t>Integrated ergonomics, Physical ergonomics, Ergonomics systems design, Environmental ergonomics, Cognitive ergonomics, Organisational ergonomics, </a:t>
            </a:r>
            <a:r>
              <a:rPr lang="en-NZ" altLang="en-US" sz="2000" dirty="0" err="1">
                <a:solidFill>
                  <a:srgbClr val="FFFF00"/>
                </a:solidFill>
              </a:rPr>
              <a:t>Shiftwork</a:t>
            </a:r>
            <a:r>
              <a:rPr lang="en-NZ" altLang="en-US" sz="2000" dirty="0">
                <a:solidFill>
                  <a:srgbClr val="FFFF00"/>
                </a:solidFill>
              </a:rPr>
              <a:t>/Sleep/Jetlag, Sports Ergonomics, Ergonomics in Design, Ergonomics field study in industry, </a:t>
            </a:r>
          </a:p>
          <a:p>
            <a:pPr marL="0" indent="0" algn="ctr">
              <a:lnSpc>
                <a:spcPct val="80000"/>
              </a:lnSpc>
              <a:buNone/>
            </a:pPr>
            <a:r>
              <a:rPr lang="en-NZ" altLang="en-US" sz="2000" dirty="0">
                <a:solidFill>
                  <a:srgbClr val="FFFF00"/>
                </a:solidFill>
              </a:rPr>
              <a:t>Eco-ergonomics, Ergonomics in Praxis</a:t>
            </a:r>
            <a:endParaRPr lang="en-AU" altLang="en-US" sz="2000" dirty="0">
              <a:solidFill>
                <a:srgbClr val="FFFF00"/>
              </a:solidFill>
            </a:endParaRPr>
          </a:p>
          <a:p>
            <a:endParaRPr lang="en-NZ" sz="2000" dirty="0"/>
          </a:p>
        </p:txBody>
      </p:sp>
    </p:spTree>
    <p:extLst>
      <p:ext uri="{BB962C8B-B14F-4D97-AF65-F5344CB8AC3E}">
        <p14:creationId xmlns:p14="http://schemas.microsoft.com/office/powerpoint/2010/main" val="2083571926"/>
      </p:ext>
    </p:extLst>
  </p:cSld>
  <p:clrMapOvr>
    <a:masterClrMapping/>
  </p:clrMapOvr>
  <p:transition/>
</p:sld>
</file>

<file path=ppt/theme/theme1.xml><?xml version="1.0" encoding="utf-8"?>
<a:theme xmlns:a="http://schemas.openxmlformats.org/drawingml/2006/main" name="2012 v1 Massey-powerpoint-template-4x3-20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Background image style 4">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Background image style 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ll blu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ll blu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Blue/White styl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Blue/Whit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Blue/Whit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Background image styl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Background image styl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Background image style 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2012 v1 Massey-powerpoint-template-4x3-2012</Template>
  <TotalTime>337</TotalTime>
  <Words>1508</Words>
  <Application>Microsoft Office PowerPoint</Application>
  <PresentationFormat>On-screen Show (4:3)</PresentationFormat>
  <Paragraphs>266</Paragraphs>
  <Slides>26</Slides>
  <Notes>7</Notes>
  <HiddenSlides>0</HiddenSlides>
  <MMClips>0</MMClips>
  <ScaleCrop>false</ScaleCrop>
  <HeadingPairs>
    <vt:vector size="6" baseType="variant">
      <vt:variant>
        <vt:lpstr>Fonts Used</vt:lpstr>
      </vt:variant>
      <vt:variant>
        <vt:i4>3</vt:i4>
      </vt:variant>
      <vt:variant>
        <vt:lpstr>Theme</vt:lpstr>
      </vt:variant>
      <vt:variant>
        <vt:i4>12</vt:i4>
      </vt:variant>
      <vt:variant>
        <vt:lpstr>Slide Titles</vt:lpstr>
      </vt:variant>
      <vt:variant>
        <vt:i4>26</vt:i4>
      </vt:variant>
    </vt:vector>
  </HeadingPairs>
  <TitlesOfParts>
    <vt:vector size="41" baseType="lpstr">
      <vt:lpstr>ＭＳ Ｐゴシック</vt:lpstr>
      <vt:lpstr>Arial</vt:lpstr>
      <vt:lpstr>Calibri</vt:lpstr>
      <vt:lpstr>2012 v1 Massey-powerpoint-template-4x3-2012</vt:lpstr>
      <vt:lpstr>All blue style 2</vt:lpstr>
      <vt:lpstr>All blue style 3</vt:lpstr>
      <vt:lpstr>Blue/White style 1</vt:lpstr>
      <vt:lpstr>Blue/White style 2</vt:lpstr>
      <vt:lpstr>Blue/White style 3</vt:lpstr>
      <vt:lpstr>Background image style 1</vt:lpstr>
      <vt:lpstr>Background image style 2</vt:lpstr>
      <vt:lpstr>Background image style 3</vt:lpstr>
      <vt:lpstr>Background image style 4</vt:lpstr>
      <vt:lpstr>Background image style 5</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Human Factors and  Ergonomics at AUT </vt:lpstr>
      <vt:lpstr>AUT study pathways</vt:lpstr>
      <vt:lpstr>PGCert Health Science focusing on Moving and Handling </vt:lpstr>
      <vt:lpstr>Postgraduate Certificate in Health Science specialising in Moving and Handling (60 points) </vt:lpstr>
      <vt:lpstr>Health Ergonomics</vt:lpstr>
      <vt:lpstr>Content/topics: HErgs paper</vt:lpstr>
      <vt:lpstr>Occupational Ergonomics – Concepts of Moving and Handling</vt:lpstr>
      <vt:lpstr>Content/topics: Concepts of M&amp;H</vt:lpstr>
      <vt:lpstr>Special Topic</vt:lpstr>
      <vt:lpstr>Graduate Diploma and Certificate in Business focusing on Occupational Health, Safety and Wellbeing (from 2018) </vt:lpstr>
      <vt:lpstr>Human Factors &amp; Ergonomics Society of NZ</vt:lpstr>
      <vt:lpstr>Health and Safety Association of NZ (HASANZ)</vt:lpstr>
      <vt:lpstr>Summary</vt:lpstr>
    </vt:vector>
  </TitlesOfParts>
  <Company>Massey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Legg, Stephen</dc:creator>
  <cp:lastModifiedBy>Fiona Trevelyan</cp:lastModifiedBy>
  <cp:revision>54</cp:revision>
  <dcterms:created xsi:type="dcterms:W3CDTF">2015-10-14T00:52:08Z</dcterms:created>
  <dcterms:modified xsi:type="dcterms:W3CDTF">2017-05-04T09:55:54Z</dcterms:modified>
</cp:coreProperties>
</file>